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77" r:id="rId3"/>
    <p:sldId id="257" r:id="rId4"/>
    <p:sldId id="260" r:id="rId5"/>
    <p:sldId id="278" r:id="rId6"/>
    <p:sldId id="279" r:id="rId7"/>
    <p:sldId id="280" r:id="rId8"/>
    <p:sldId id="281" r:id="rId9"/>
    <p:sldId id="262" r:id="rId10"/>
    <p:sldId id="261" r:id="rId11"/>
    <p:sldId id="282" r:id="rId12"/>
    <p:sldId id="283" r:id="rId13"/>
    <p:sldId id="284" r:id="rId14"/>
    <p:sldId id="263" r:id="rId15"/>
    <p:sldId id="485" r:id="rId16"/>
    <p:sldId id="264" r:id="rId17"/>
    <p:sldId id="265" r:id="rId18"/>
    <p:sldId id="486" r:id="rId19"/>
    <p:sldId id="487" r:id="rId20"/>
    <p:sldId id="488" r:id="rId21"/>
    <p:sldId id="489" r:id="rId22"/>
    <p:sldId id="268" r:id="rId23"/>
    <p:sldId id="269" r:id="rId24"/>
    <p:sldId id="270" r:id="rId25"/>
    <p:sldId id="271" r:id="rId26"/>
    <p:sldId id="272" r:id="rId27"/>
    <p:sldId id="273" r:id="rId28"/>
    <p:sldId id="491"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41C786-75A6-4B0C-8D7A-8AFD618FF0B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895251E1-E525-4BFC-8996-B7A5681D9579}">
      <dgm:prSet/>
      <dgm:spPr/>
      <dgm:t>
        <a:bodyPr/>
        <a:lstStyle/>
        <a:p>
          <a:pPr algn="ctr"/>
          <a:r>
            <a:rPr lang="tr-TR" b="1" dirty="0"/>
            <a:t>AKSARAY ÜNİVERSİTESİ </a:t>
          </a:r>
          <a:endParaRPr lang="en-US" dirty="0"/>
        </a:p>
      </dgm:t>
    </dgm:pt>
    <dgm:pt modelId="{26CF9211-FABB-45F9-887A-9D5FF06004F2}" type="parTrans" cxnId="{0BFA7614-988B-4FFE-9363-0D4DCF500D12}">
      <dgm:prSet/>
      <dgm:spPr/>
      <dgm:t>
        <a:bodyPr/>
        <a:lstStyle/>
        <a:p>
          <a:endParaRPr lang="en-US"/>
        </a:p>
      </dgm:t>
    </dgm:pt>
    <dgm:pt modelId="{001BD2E8-B8ED-462E-8E4E-F07350F03C7C}" type="sibTrans" cxnId="{0BFA7614-988B-4FFE-9363-0D4DCF500D12}">
      <dgm:prSet/>
      <dgm:spPr/>
      <dgm:t>
        <a:bodyPr/>
        <a:lstStyle/>
        <a:p>
          <a:endParaRPr lang="en-US"/>
        </a:p>
      </dgm:t>
    </dgm:pt>
    <dgm:pt modelId="{1D49B898-E600-48ED-87AF-AD999B3501E9}">
      <dgm:prSet/>
      <dgm:spPr/>
      <dgm:t>
        <a:bodyPr/>
        <a:lstStyle/>
        <a:p>
          <a:pPr algn="ctr"/>
          <a:r>
            <a:rPr lang="tr-TR" b="1" dirty="0"/>
            <a:t>STRATEJİ GELİŞTİRME DAİRE    BAŞKANLIĞI </a:t>
          </a:r>
          <a:endParaRPr lang="en-US" dirty="0"/>
        </a:p>
      </dgm:t>
    </dgm:pt>
    <dgm:pt modelId="{657B5C85-7A81-48EC-A610-CE6201D07A1E}" type="parTrans" cxnId="{F5AEAEC8-CE04-41E5-B0B5-9BBA73E74CD7}">
      <dgm:prSet/>
      <dgm:spPr/>
      <dgm:t>
        <a:bodyPr/>
        <a:lstStyle/>
        <a:p>
          <a:endParaRPr lang="en-US"/>
        </a:p>
      </dgm:t>
    </dgm:pt>
    <dgm:pt modelId="{D41CC583-8C0C-43E5-A246-1FBD7EBF5E1A}" type="sibTrans" cxnId="{F5AEAEC8-CE04-41E5-B0B5-9BBA73E74CD7}">
      <dgm:prSet/>
      <dgm:spPr/>
      <dgm:t>
        <a:bodyPr/>
        <a:lstStyle/>
        <a:p>
          <a:endParaRPr lang="en-US"/>
        </a:p>
      </dgm:t>
    </dgm:pt>
    <dgm:pt modelId="{778F3B52-D98D-4063-B3BD-4845BA26D69E}">
      <dgm:prSet/>
      <dgm:spPr/>
      <dgm:t>
        <a:bodyPr/>
        <a:lstStyle/>
        <a:p>
          <a:pPr algn="ctr"/>
          <a:r>
            <a:rPr lang="tr-TR" b="1" dirty="0"/>
            <a:t>KAMU RİSK YÖNETİMİ EĞİTİMİ </a:t>
          </a:r>
          <a:endParaRPr lang="en-US" dirty="0"/>
        </a:p>
      </dgm:t>
    </dgm:pt>
    <dgm:pt modelId="{FF17636F-E8F0-486A-95A5-CEA398B4256E}" type="parTrans" cxnId="{4CB5EC86-420A-4003-813D-BCB2B7571F9C}">
      <dgm:prSet/>
      <dgm:spPr/>
      <dgm:t>
        <a:bodyPr/>
        <a:lstStyle/>
        <a:p>
          <a:endParaRPr lang="en-US"/>
        </a:p>
      </dgm:t>
    </dgm:pt>
    <dgm:pt modelId="{89B9EA09-0CD8-4D9E-B0CF-1B906B986799}" type="sibTrans" cxnId="{4CB5EC86-420A-4003-813D-BCB2B7571F9C}">
      <dgm:prSet/>
      <dgm:spPr/>
      <dgm:t>
        <a:bodyPr/>
        <a:lstStyle/>
        <a:p>
          <a:endParaRPr lang="en-US"/>
        </a:p>
      </dgm:t>
    </dgm:pt>
    <dgm:pt modelId="{6BFB10A2-0E8F-4D92-8868-00103FFE8682}">
      <dgm:prSet/>
      <dgm:spPr/>
      <dgm:t>
        <a:bodyPr/>
        <a:lstStyle/>
        <a:p>
          <a:pPr algn="ctr"/>
          <a:r>
            <a:rPr lang="tr-TR" b="1" dirty="0"/>
            <a:t>08.05.2025</a:t>
          </a:r>
          <a:endParaRPr lang="en-US" dirty="0"/>
        </a:p>
      </dgm:t>
    </dgm:pt>
    <dgm:pt modelId="{E5292216-5BDF-4C58-AABE-2B03FB49101C}" type="parTrans" cxnId="{077F5AFD-F466-48AD-A2C0-0FC16178EDF8}">
      <dgm:prSet/>
      <dgm:spPr/>
      <dgm:t>
        <a:bodyPr/>
        <a:lstStyle/>
        <a:p>
          <a:endParaRPr lang="en-US"/>
        </a:p>
      </dgm:t>
    </dgm:pt>
    <dgm:pt modelId="{D842C017-F7F4-4062-9DC6-69321715FB70}" type="sibTrans" cxnId="{077F5AFD-F466-48AD-A2C0-0FC16178EDF8}">
      <dgm:prSet/>
      <dgm:spPr/>
      <dgm:t>
        <a:bodyPr/>
        <a:lstStyle/>
        <a:p>
          <a:endParaRPr lang="en-US"/>
        </a:p>
      </dgm:t>
    </dgm:pt>
    <dgm:pt modelId="{A53EBD5F-1BDE-45B1-A41E-57B493520B65}" type="pres">
      <dgm:prSet presAssocID="{C041C786-75A6-4B0C-8D7A-8AFD618FF0B0}" presName="linear" presStyleCnt="0">
        <dgm:presLayoutVars>
          <dgm:animLvl val="lvl"/>
          <dgm:resizeHandles val="exact"/>
        </dgm:presLayoutVars>
      </dgm:prSet>
      <dgm:spPr/>
    </dgm:pt>
    <dgm:pt modelId="{9DBCF87A-B495-48AC-BF17-776EC711CEC5}" type="pres">
      <dgm:prSet presAssocID="{895251E1-E525-4BFC-8996-B7A5681D9579}" presName="parentText" presStyleLbl="node1" presStyleIdx="0" presStyleCnt="4">
        <dgm:presLayoutVars>
          <dgm:chMax val="0"/>
          <dgm:bulletEnabled val="1"/>
        </dgm:presLayoutVars>
      </dgm:prSet>
      <dgm:spPr/>
    </dgm:pt>
    <dgm:pt modelId="{8F57A46F-EEBF-4142-83BE-C889DF9ABDA6}" type="pres">
      <dgm:prSet presAssocID="{001BD2E8-B8ED-462E-8E4E-F07350F03C7C}" presName="spacer" presStyleCnt="0"/>
      <dgm:spPr/>
    </dgm:pt>
    <dgm:pt modelId="{E58F2325-BECB-4907-B3E9-4C2A54E9D19B}" type="pres">
      <dgm:prSet presAssocID="{1D49B898-E600-48ED-87AF-AD999B3501E9}" presName="parentText" presStyleLbl="node1" presStyleIdx="1" presStyleCnt="4">
        <dgm:presLayoutVars>
          <dgm:chMax val="0"/>
          <dgm:bulletEnabled val="1"/>
        </dgm:presLayoutVars>
      </dgm:prSet>
      <dgm:spPr/>
    </dgm:pt>
    <dgm:pt modelId="{8C44E961-3418-470C-9214-1681E7846783}" type="pres">
      <dgm:prSet presAssocID="{D41CC583-8C0C-43E5-A246-1FBD7EBF5E1A}" presName="spacer" presStyleCnt="0"/>
      <dgm:spPr/>
    </dgm:pt>
    <dgm:pt modelId="{D71F5B38-F63E-472E-824D-CA974C496138}" type="pres">
      <dgm:prSet presAssocID="{778F3B52-D98D-4063-B3BD-4845BA26D69E}" presName="parentText" presStyleLbl="node1" presStyleIdx="2" presStyleCnt="4">
        <dgm:presLayoutVars>
          <dgm:chMax val="0"/>
          <dgm:bulletEnabled val="1"/>
        </dgm:presLayoutVars>
      </dgm:prSet>
      <dgm:spPr/>
    </dgm:pt>
    <dgm:pt modelId="{EDAD344F-09FC-43D4-8638-62F7233F7A1B}" type="pres">
      <dgm:prSet presAssocID="{89B9EA09-0CD8-4D9E-B0CF-1B906B986799}" presName="spacer" presStyleCnt="0"/>
      <dgm:spPr/>
    </dgm:pt>
    <dgm:pt modelId="{E3090714-F194-4A66-9F5A-FD59EAEDFFA0}" type="pres">
      <dgm:prSet presAssocID="{6BFB10A2-0E8F-4D92-8868-00103FFE8682}" presName="parentText" presStyleLbl="node1" presStyleIdx="3" presStyleCnt="4">
        <dgm:presLayoutVars>
          <dgm:chMax val="0"/>
          <dgm:bulletEnabled val="1"/>
        </dgm:presLayoutVars>
      </dgm:prSet>
      <dgm:spPr/>
    </dgm:pt>
  </dgm:ptLst>
  <dgm:cxnLst>
    <dgm:cxn modelId="{0BFA7614-988B-4FFE-9363-0D4DCF500D12}" srcId="{C041C786-75A6-4B0C-8D7A-8AFD618FF0B0}" destId="{895251E1-E525-4BFC-8996-B7A5681D9579}" srcOrd="0" destOrd="0" parTransId="{26CF9211-FABB-45F9-887A-9D5FF06004F2}" sibTransId="{001BD2E8-B8ED-462E-8E4E-F07350F03C7C}"/>
    <dgm:cxn modelId="{ABBBDC16-473B-4FB1-A91E-323C5DE5603A}" type="presOf" srcId="{6BFB10A2-0E8F-4D92-8868-00103FFE8682}" destId="{E3090714-F194-4A66-9F5A-FD59EAEDFFA0}" srcOrd="0" destOrd="0" presId="urn:microsoft.com/office/officeart/2005/8/layout/vList2"/>
    <dgm:cxn modelId="{07302369-E433-4005-9722-06E70F4C681B}" type="presOf" srcId="{895251E1-E525-4BFC-8996-B7A5681D9579}" destId="{9DBCF87A-B495-48AC-BF17-776EC711CEC5}" srcOrd="0" destOrd="0" presId="urn:microsoft.com/office/officeart/2005/8/layout/vList2"/>
    <dgm:cxn modelId="{811CAA7E-5720-4A73-A150-42BCFB08ABCC}" type="presOf" srcId="{C041C786-75A6-4B0C-8D7A-8AFD618FF0B0}" destId="{A53EBD5F-1BDE-45B1-A41E-57B493520B65}" srcOrd="0" destOrd="0" presId="urn:microsoft.com/office/officeart/2005/8/layout/vList2"/>
    <dgm:cxn modelId="{4CB5EC86-420A-4003-813D-BCB2B7571F9C}" srcId="{C041C786-75A6-4B0C-8D7A-8AFD618FF0B0}" destId="{778F3B52-D98D-4063-B3BD-4845BA26D69E}" srcOrd="2" destOrd="0" parTransId="{FF17636F-E8F0-486A-95A5-CEA398B4256E}" sibTransId="{89B9EA09-0CD8-4D9E-B0CF-1B906B986799}"/>
    <dgm:cxn modelId="{1E0D328E-F398-40A1-8276-587598F98661}" type="presOf" srcId="{778F3B52-D98D-4063-B3BD-4845BA26D69E}" destId="{D71F5B38-F63E-472E-824D-CA974C496138}" srcOrd="0" destOrd="0" presId="urn:microsoft.com/office/officeart/2005/8/layout/vList2"/>
    <dgm:cxn modelId="{F5AEAEC8-CE04-41E5-B0B5-9BBA73E74CD7}" srcId="{C041C786-75A6-4B0C-8D7A-8AFD618FF0B0}" destId="{1D49B898-E600-48ED-87AF-AD999B3501E9}" srcOrd="1" destOrd="0" parTransId="{657B5C85-7A81-48EC-A610-CE6201D07A1E}" sibTransId="{D41CC583-8C0C-43E5-A246-1FBD7EBF5E1A}"/>
    <dgm:cxn modelId="{096BC2DC-6A73-4717-833B-A87543630DDE}" type="presOf" srcId="{1D49B898-E600-48ED-87AF-AD999B3501E9}" destId="{E58F2325-BECB-4907-B3E9-4C2A54E9D19B}" srcOrd="0" destOrd="0" presId="urn:microsoft.com/office/officeart/2005/8/layout/vList2"/>
    <dgm:cxn modelId="{077F5AFD-F466-48AD-A2C0-0FC16178EDF8}" srcId="{C041C786-75A6-4B0C-8D7A-8AFD618FF0B0}" destId="{6BFB10A2-0E8F-4D92-8868-00103FFE8682}" srcOrd="3" destOrd="0" parTransId="{E5292216-5BDF-4C58-AABE-2B03FB49101C}" sibTransId="{D842C017-F7F4-4062-9DC6-69321715FB70}"/>
    <dgm:cxn modelId="{BBD246E9-BC4A-41F4-9C33-D42310388E48}" type="presParOf" srcId="{A53EBD5F-1BDE-45B1-A41E-57B493520B65}" destId="{9DBCF87A-B495-48AC-BF17-776EC711CEC5}" srcOrd="0" destOrd="0" presId="urn:microsoft.com/office/officeart/2005/8/layout/vList2"/>
    <dgm:cxn modelId="{FCBB8787-D2FF-4F8F-91A3-6BF1CCF1B38D}" type="presParOf" srcId="{A53EBD5F-1BDE-45B1-A41E-57B493520B65}" destId="{8F57A46F-EEBF-4142-83BE-C889DF9ABDA6}" srcOrd="1" destOrd="0" presId="urn:microsoft.com/office/officeart/2005/8/layout/vList2"/>
    <dgm:cxn modelId="{13DCC69B-E425-4CF5-9570-3AEC081A968B}" type="presParOf" srcId="{A53EBD5F-1BDE-45B1-A41E-57B493520B65}" destId="{E58F2325-BECB-4907-B3E9-4C2A54E9D19B}" srcOrd="2" destOrd="0" presId="urn:microsoft.com/office/officeart/2005/8/layout/vList2"/>
    <dgm:cxn modelId="{22C3C507-4452-4164-A3C4-4E612C916BCF}" type="presParOf" srcId="{A53EBD5F-1BDE-45B1-A41E-57B493520B65}" destId="{8C44E961-3418-470C-9214-1681E7846783}" srcOrd="3" destOrd="0" presId="urn:microsoft.com/office/officeart/2005/8/layout/vList2"/>
    <dgm:cxn modelId="{F65FFFEA-703B-4F83-A752-AED2D9EAAF8D}" type="presParOf" srcId="{A53EBD5F-1BDE-45B1-A41E-57B493520B65}" destId="{D71F5B38-F63E-472E-824D-CA974C496138}" srcOrd="4" destOrd="0" presId="urn:microsoft.com/office/officeart/2005/8/layout/vList2"/>
    <dgm:cxn modelId="{C245F0F6-E91A-49B5-A578-BE690C23BE47}" type="presParOf" srcId="{A53EBD5F-1BDE-45B1-A41E-57B493520B65}" destId="{EDAD344F-09FC-43D4-8638-62F7233F7A1B}" srcOrd="5" destOrd="0" presId="urn:microsoft.com/office/officeart/2005/8/layout/vList2"/>
    <dgm:cxn modelId="{23DA9560-5A5F-4EA5-B5D2-4496125461D4}" type="presParOf" srcId="{A53EBD5F-1BDE-45B1-A41E-57B493520B65}" destId="{E3090714-F194-4A66-9F5A-FD59EAEDFFA0}"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831259-2AE8-48C2-9F2F-A885A81C9D1D}" type="doc">
      <dgm:prSet loTypeId="urn:microsoft.com/office/officeart/2005/8/layout/vProcess5" loCatId="process" qsTypeId="urn:microsoft.com/office/officeart/2005/8/quickstyle/simple1" qsCatId="simple" csTypeId="urn:microsoft.com/office/officeart/2018/5/colors/Iconchunking_neutralbg_colorful1" csCatId="colorful" phldr="1"/>
      <dgm:spPr/>
      <dgm:t>
        <a:bodyPr/>
        <a:lstStyle/>
        <a:p>
          <a:endParaRPr lang="en-US"/>
        </a:p>
      </dgm:t>
    </dgm:pt>
    <dgm:pt modelId="{171CD99F-B780-477E-962C-EF86FCF1057E}">
      <dgm:prSet/>
      <dgm:spPr/>
      <dgm:t>
        <a:bodyPr/>
        <a:lstStyle/>
        <a:p>
          <a:r>
            <a:rPr lang="tr-TR" b="1"/>
            <a:t>5018 Sayılı Kamu Mali Yönetimi ve Kontrol Kanunu</a:t>
          </a:r>
          <a:endParaRPr lang="en-US"/>
        </a:p>
      </dgm:t>
    </dgm:pt>
    <dgm:pt modelId="{B192C56C-41ED-4E70-85DD-41945263A5B1}" type="parTrans" cxnId="{F8499865-060D-45E6-9485-3A3121C93CEC}">
      <dgm:prSet/>
      <dgm:spPr/>
      <dgm:t>
        <a:bodyPr/>
        <a:lstStyle/>
        <a:p>
          <a:endParaRPr lang="en-US"/>
        </a:p>
      </dgm:t>
    </dgm:pt>
    <dgm:pt modelId="{7A5962C7-E546-4500-BFAC-A702112700B4}" type="sibTrans" cxnId="{F8499865-060D-45E6-9485-3A3121C93CEC}">
      <dgm:prSet/>
      <dgm:spPr/>
      <dgm:t>
        <a:bodyPr/>
        <a:lstStyle/>
        <a:p>
          <a:endParaRPr lang="en-US"/>
        </a:p>
      </dgm:t>
    </dgm:pt>
    <dgm:pt modelId="{3912F338-2F9A-46DE-8CF5-06B9261623FD}">
      <dgm:prSet/>
      <dgm:spPr/>
      <dgm:t>
        <a:bodyPr/>
        <a:lstStyle/>
        <a:p>
          <a:r>
            <a:rPr lang="tr-TR" b="1"/>
            <a:t>Kamu İç Kontrol Yönetmeliği,</a:t>
          </a:r>
          <a:endParaRPr lang="en-US"/>
        </a:p>
      </dgm:t>
    </dgm:pt>
    <dgm:pt modelId="{4D3D2B6B-CEC6-47A2-BE23-CAF5D0CDC31A}" type="parTrans" cxnId="{6EF72FF4-3D08-49FE-A44E-7D2C85541DF6}">
      <dgm:prSet/>
      <dgm:spPr/>
      <dgm:t>
        <a:bodyPr/>
        <a:lstStyle/>
        <a:p>
          <a:endParaRPr lang="en-US"/>
        </a:p>
      </dgm:t>
    </dgm:pt>
    <dgm:pt modelId="{99E4E2DC-168C-41BC-9B5A-FE3FCBC0F2F8}" type="sibTrans" cxnId="{6EF72FF4-3D08-49FE-A44E-7D2C85541DF6}">
      <dgm:prSet/>
      <dgm:spPr/>
      <dgm:t>
        <a:bodyPr/>
        <a:lstStyle/>
        <a:p>
          <a:endParaRPr lang="en-US"/>
        </a:p>
      </dgm:t>
    </dgm:pt>
    <dgm:pt modelId="{5ECD7135-8F66-4D8B-86D2-6D78A39F48D0}">
      <dgm:prSet/>
      <dgm:spPr/>
      <dgm:t>
        <a:bodyPr/>
        <a:lstStyle/>
        <a:p>
          <a:r>
            <a:rPr lang="tr-TR" b="1"/>
            <a:t>Kamu Kurumsal  Risk Yönetimi Rehberi,</a:t>
          </a:r>
          <a:endParaRPr lang="en-US"/>
        </a:p>
      </dgm:t>
    </dgm:pt>
    <dgm:pt modelId="{4DEB2CAE-199E-4070-BA06-933422B8157B}" type="parTrans" cxnId="{28FBA0F8-FD95-40E0-B4E4-5DC51AB969F9}">
      <dgm:prSet/>
      <dgm:spPr/>
      <dgm:t>
        <a:bodyPr/>
        <a:lstStyle/>
        <a:p>
          <a:endParaRPr lang="en-US"/>
        </a:p>
      </dgm:t>
    </dgm:pt>
    <dgm:pt modelId="{CEEED8F5-0C35-478E-AD74-6CA84F540303}" type="sibTrans" cxnId="{28FBA0F8-FD95-40E0-B4E4-5DC51AB969F9}">
      <dgm:prSet/>
      <dgm:spPr/>
      <dgm:t>
        <a:bodyPr/>
        <a:lstStyle/>
        <a:p>
          <a:endParaRPr lang="en-US"/>
        </a:p>
      </dgm:t>
    </dgm:pt>
    <dgm:pt modelId="{4F6DC913-3AE7-4550-9C61-4C15DDA77CC2}">
      <dgm:prSet/>
      <dgm:spPr/>
      <dgm:t>
        <a:bodyPr/>
        <a:lstStyle/>
        <a:p>
          <a:r>
            <a:rPr lang="tr-TR" b="1"/>
            <a:t>Kamu İç Kontrol Rehberi </a:t>
          </a:r>
          <a:endParaRPr lang="en-US"/>
        </a:p>
      </dgm:t>
    </dgm:pt>
    <dgm:pt modelId="{49F33570-E20F-4C4D-A0D0-A97BF8605E80}" type="parTrans" cxnId="{E7EF9931-899A-439C-9AE1-B42E99A5B5EB}">
      <dgm:prSet/>
      <dgm:spPr/>
      <dgm:t>
        <a:bodyPr/>
        <a:lstStyle/>
        <a:p>
          <a:endParaRPr lang="en-US"/>
        </a:p>
      </dgm:t>
    </dgm:pt>
    <dgm:pt modelId="{E8B11EC9-30DF-440B-8032-1FD6954C010D}" type="sibTrans" cxnId="{E7EF9931-899A-439C-9AE1-B42E99A5B5EB}">
      <dgm:prSet/>
      <dgm:spPr/>
      <dgm:t>
        <a:bodyPr/>
        <a:lstStyle/>
        <a:p>
          <a:endParaRPr lang="en-US"/>
        </a:p>
      </dgm:t>
    </dgm:pt>
    <dgm:pt modelId="{4B033887-3859-4E36-80DC-968131C37131}" type="pres">
      <dgm:prSet presAssocID="{57831259-2AE8-48C2-9F2F-A885A81C9D1D}" presName="outerComposite" presStyleCnt="0">
        <dgm:presLayoutVars>
          <dgm:chMax val="5"/>
          <dgm:dir/>
          <dgm:resizeHandles val="exact"/>
        </dgm:presLayoutVars>
      </dgm:prSet>
      <dgm:spPr/>
    </dgm:pt>
    <dgm:pt modelId="{0D016399-3142-4DF0-BA00-F326041D690F}" type="pres">
      <dgm:prSet presAssocID="{57831259-2AE8-48C2-9F2F-A885A81C9D1D}" presName="dummyMaxCanvas" presStyleCnt="0">
        <dgm:presLayoutVars/>
      </dgm:prSet>
      <dgm:spPr/>
    </dgm:pt>
    <dgm:pt modelId="{1050540D-7BA9-440F-9897-DA29F2F9338D}" type="pres">
      <dgm:prSet presAssocID="{57831259-2AE8-48C2-9F2F-A885A81C9D1D}" presName="FourNodes_1" presStyleLbl="node1" presStyleIdx="0" presStyleCnt="4">
        <dgm:presLayoutVars>
          <dgm:bulletEnabled val="1"/>
        </dgm:presLayoutVars>
      </dgm:prSet>
      <dgm:spPr/>
    </dgm:pt>
    <dgm:pt modelId="{13B7D6A4-7298-42D5-93DB-421D2DD378B0}" type="pres">
      <dgm:prSet presAssocID="{57831259-2AE8-48C2-9F2F-A885A81C9D1D}" presName="FourNodes_2" presStyleLbl="node1" presStyleIdx="1" presStyleCnt="4">
        <dgm:presLayoutVars>
          <dgm:bulletEnabled val="1"/>
        </dgm:presLayoutVars>
      </dgm:prSet>
      <dgm:spPr/>
    </dgm:pt>
    <dgm:pt modelId="{BB2CB77E-4DC3-4465-ACCB-0513DC90FC9D}" type="pres">
      <dgm:prSet presAssocID="{57831259-2AE8-48C2-9F2F-A885A81C9D1D}" presName="FourNodes_3" presStyleLbl="node1" presStyleIdx="2" presStyleCnt="4">
        <dgm:presLayoutVars>
          <dgm:bulletEnabled val="1"/>
        </dgm:presLayoutVars>
      </dgm:prSet>
      <dgm:spPr/>
    </dgm:pt>
    <dgm:pt modelId="{E5CED5F4-4C03-41BE-92D8-A4B33D53B442}" type="pres">
      <dgm:prSet presAssocID="{57831259-2AE8-48C2-9F2F-A885A81C9D1D}" presName="FourNodes_4" presStyleLbl="node1" presStyleIdx="3" presStyleCnt="4">
        <dgm:presLayoutVars>
          <dgm:bulletEnabled val="1"/>
        </dgm:presLayoutVars>
      </dgm:prSet>
      <dgm:spPr/>
    </dgm:pt>
    <dgm:pt modelId="{D10F1D77-7FFD-4272-B15D-7F1D256D880D}" type="pres">
      <dgm:prSet presAssocID="{57831259-2AE8-48C2-9F2F-A885A81C9D1D}" presName="FourConn_1-2" presStyleLbl="fgAccFollowNode1" presStyleIdx="0" presStyleCnt="3">
        <dgm:presLayoutVars>
          <dgm:bulletEnabled val="1"/>
        </dgm:presLayoutVars>
      </dgm:prSet>
      <dgm:spPr/>
    </dgm:pt>
    <dgm:pt modelId="{24AF2555-37C5-47FD-9084-D66CB29C952A}" type="pres">
      <dgm:prSet presAssocID="{57831259-2AE8-48C2-9F2F-A885A81C9D1D}" presName="FourConn_2-3" presStyleLbl="fgAccFollowNode1" presStyleIdx="1" presStyleCnt="3">
        <dgm:presLayoutVars>
          <dgm:bulletEnabled val="1"/>
        </dgm:presLayoutVars>
      </dgm:prSet>
      <dgm:spPr/>
    </dgm:pt>
    <dgm:pt modelId="{640D09B1-F2D0-4663-9EA7-4EB2ED9524E1}" type="pres">
      <dgm:prSet presAssocID="{57831259-2AE8-48C2-9F2F-A885A81C9D1D}" presName="FourConn_3-4" presStyleLbl="fgAccFollowNode1" presStyleIdx="2" presStyleCnt="3">
        <dgm:presLayoutVars>
          <dgm:bulletEnabled val="1"/>
        </dgm:presLayoutVars>
      </dgm:prSet>
      <dgm:spPr/>
    </dgm:pt>
    <dgm:pt modelId="{61F4CABA-5644-4A7B-8BD1-927ED3E663D1}" type="pres">
      <dgm:prSet presAssocID="{57831259-2AE8-48C2-9F2F-A885A81C9D1D}" presName="FourNodes_1_text" presStyleLbl="node1" presStyleIdx="3" presStyleCnt="4">
        <dgm:presLayoutVars>
          <dgm:bulletEnabled val="1"/>
        </dgm:presLayoutVars>
      </dgm:prSet>
      <dgm:spPr/>
    </dgm:pt>
    <dgm:pt modelId="{540E07EB-E32C-413E-B3FB-3B5907BD6700}" type="pres">
      <dgm:prSet presAssocID="{57831259-2AE8-48C2-9F2F-A885A81C9D1D}" presName="FourNodes_2_text" presStyleLbl="node1" presStyleIdx="3" presStyleCnt="4">
        <dgm:presLayoutVars>
          <dgm:bulletEnabled val="1"/>
        </dgm:presLayoutVars>
      </dgm:prSet>
      <dgm:spPr/>
    </dgm:pt>
    <dgm:pt modelId="{5C2043E1-2070-4BA4-BC6B-D1ABDBA9E42A}" type="pres">
      <dgm:prSet presAssocID="{57831259-2AE8-48C2-9F2F-A885A81C9D1D}" presName="FourNodes_3_text" presStyleLbl="node1" presStyleIdx="3" presStyleCnt="4">
        <dgm:presLayoutVars>
          <dgm:bulletEnabled val="1"/>
        </dgm:presLayoutVars>
      </dgm:prSet>
      <dgm:spPr/>
    </dgm:pt>
    <dgm:pt modelId="{CE236BDE-F53D-405E-8FD5-36497788E6E8}" type="pres">
      <dgm:prSet presAssocID="{57831259-2AE8-48C2-9F2F-A885A81C9D1D}" presName="FourNodes_4_text" presStyleLbl="node1" presStyleIdx="3" presStyleCnt="4">
        <dgm:presLayoutVars>
          <dgm:bulletEnabled val="1"/>
        </dgm:presLayoutVars>
      </dgm:prSet>
      <dgm:spPr/>
    </dgm:pt>
  </dgm:ptLst>
  <dgm:cxnLst>
    <dgm:cxn modelId="{14C50112-9D65-43E4-9658-CA389C72DCDB}" type="presOf" srcId="{4F6DC913-3AE7-4550-9C61-4C15DDA77CC2}" destId="{E5CED5F4-4C03-41BE-92D8-A4B33D53B442}" srcOrd="0" destOrd="0" presId="urn:microsoft.com/office/officeart/2005/8/layout/vProcess5"/>
    <dgm:cxn modelId="{FF66D813-EFE1-4EAC-9AC6-3D55D7CFABEB}" type="presOf" srcId="{99E4E2DC-168C-41BC-9B5A-FE3FCBC0F2F8}" destId="{24AF2555-37C5-47FD-9084-D66CB29C952A}" srcOrd="0" destOrd="0" presId="urn:microsoft.com/office/officeart/2005/8/layout/vProcess5"/>
    <dgm:cxn modelId="{6BFEE61A-0F26-435C-BF1B-4912A4F8E4A6}" type="presOf" srcId="{171CD99F-B780-477E-962C-EF86FCF1057E}" destId="{61F4CABA-5644-4A7B-8BD1-927ED3E663D1}" srcOrd="1" destOrd="0" presId="urn:microsoft.com/office/officeart/2005/8/layout/vProcess5"/>
    <dgm:cxn modelId="{1341611F-C8B6-4774-9FB7-58CB32A8B2B1}" type="presOf" srcId="{3912F338-2F9A-46DE-8CF5-06B9261623FD}" destId="{13B7D6A4-7298-42D5-93DB-421D2DD378B0}" srcOrd="0" destOrd="0" presId="urn:microsoft.com/office/officeart/2005/8/layout/vProcess5"/>
    <dgm:cxn modelId="{E7EF9931-899A-439C-9AE1-B42E99A5B5EB}" srcId="{57831259-2AE8-48C2-9F2F-A885A81C9D1D}" destId="{4F6DC913-3AE7-4550-9C61-4C15DDA77CC2}" srcOrd="3" destOrd="0" parTransId="{49F33570-E20F-4C4D-A0D0-A97BF8605E80}" sibTransId="{E8B11EC9-30DF-440B-8032-1FD6954C010D}"/>
    <dgm:cxn modelId="{3FDBEF36-25DD-44FB-87B2-461A8441F72F}" type="presOf" srcId="{171CD99F-B780-477E-962C-EF86FCF1057E}" destId="{1050540D-7BA9-440F-9897-DA29F2F9338D}" srcOrd="0" destOrd="0" presId="urn:microsoft.com/office/officeart/2005/8/layout/vProcess5"/>
    <dgm:cxn modelId="{F8499865-060D-45E6-9485-3A3121C93CEC}" srcId="{57831259-2AE8-48C2-9F2F-A885A81C9D1D}" destId="{171CD99F-B780-477E-962C-EF86FCF1057E}" srcOrd="0" destOrd="0" parTransId="{B192C56C-41ED-4E70-85DD-41945263A5B1}" sibTransId="{7A5962C7-E546-4500-BFAC-A702112700B4}"/>
    <dgm:cxn modelId="{8A275B50-8B5A-4017-87F0-398F49EA65A7}" type="presOf" srcId="{57831259-2AE8-48C2-9F2F-A885A81C9D1D}" destId="{4B033887-3859-4E36-80DC-968131C37131}" srcOrd="0" destOrd="0" presId="urn:microsoft.com/office/officeart/2005/8/layout/vProcess5"/>
    <dgm:cxn modelId="{CD68A572-84D2-4F9C-A5E7-1C9379147B8F}" type="presOf" srcId="{CEEED8F5-0C35-478E-AD74-6CA84F540303}" destId="{640D09B1-F2D0-4663-9EA7-4EB2ED9524E1}" srcOrd="0" destOrd="0" presId="urn:microsoft.com/office/officeart/2005/8/layout/vProcess5"/>
    <dgm:cxn modelId="{01F31C86-3EFC-40FC-9B2F-EE4FD5BBE10A}" type="presOf" srcId="{3912F338-2F9A-46DE-8CF5-06B9261623FD}" destId="{540E07EB-E32C-413E-B3FB-3B5907BD6700}" srcOrd="1" destOrd="0" presId="urn:microsoft.com/office/officeart/2005/8/layout/vProcess5"/>
    <dgm:cxn modelId="{48729C8E-5D19-478E-92B5-EAEBB0737E67}" type="presOf" srcId="{7A5962C7-E546-4500-BFAC-A702112700B4}" destId="{D10F1D77-7FFD-4272-B15D-7F1D256D880D}" srcOrd="0" destOrd="0" presId="urn:microsoft.com/office/officeart/2005/8/layout/vProcess5"/>
    <dgm:cxn modelId="{F7FAB9A3-2F38-4CFB-8210-3B6665F828B9}" type="presOf" srcId="{5ECD7135-8F66-4D8B-86D2-6D78A39F48D0}" destId="{5C2043E1-2070-4BA4-BC6B-D1ABDBA9E42A}" srcOrd="1" destOrd="0" presId="urn:microsoft.com/office/officeart/2005/8/layout/vProcess5"/>
    <dgm:cxn modelId="{CC1ADFA5-2CDA-4473-8848-2CE07E3E25A7}" type="presOf" srcId="{4F6DC913-3AE7-4550-9C61-4C15DDA77CC2}" destId="{CE236BDE-F53D-405E-8FD5-36497788E6E8}" srcOrd="1" destOrd="0" presId="urn:microsoft.com/office/officeart/2005/8/layout/vProcess5"/>
    <dgm:cxn modelId="{554F41BA-9C1B-4B7D-AEE1-7D841AF360C2}" type="presOf" srcId="{5ECD7135-8F66-4D8B-86D2-6D78A39F48D0}" destId="{BB2CB77E-4DC3-4465-ACCB-0513DC90FC9D}" srcOrd="0" destOrd="0" presId="urn:microsoft.com/office/officeart/2005/8/layout/vProcess5"/>
    <dgm:cxn modelId="{6EF72FF4-3D08-49FE-A44E-7D2C85541DF6}" srcId="{57831259-2AE8-48C2-9F2F-A885A81C9D1D}" destId="{3912F338-2F9A-46DE-8CF5-06B9261623FD}" srcOrd="1" destOrd="0" parTransId="{4D3D2B6B-CEC6-47A2-BE23-CAF5D0CDC31A}" sibTransId="{99E4E2DC-168C-41BC-9B5A-FE3FCBC0F2F8}"/>
    <dgm:cxn modelId="{28FBA0F8-FD95-40E0-B4E4-5DC51AB969F9}" srcId="{57831259-2AE8-48C2-9F2F-A885A81C9D1D}" destId="{5ECD7135-8F66-4D8B-86D2-6D78A39F48D0}" srcOrd="2" destOrd="0" parTransId="{4DEB2CAE-199E-4070-BA06-933422B8157B}" sibTransId="{CEEED8F5-0C35-478E-AD74-6CA84F540303}"/>
    <dgm:cxn modelId="{D6CDF13D-1658-4077-9E84-CA496357DD43}" type="presParOf" srcId="{4B033887-3859-4E36-80DC-968131C37131}" destId="{0D016399-3142-4DF0-BA00-F326041D690F}" srcOrd="0" destOrd="0" presId="urn:microsoft.com/office/officeart/2005/8/layout/vProcess5"/>
    <dgm:cxn modelId="{6E05C1FB-454F-4A5B-ACB4-CB62A08E9FC7}" type="presParOf" srcId="{4B033887-3859-4E36-80DC-968131C37131}" destId="{1050540D-7BA9-440F-9897-DA29F2F9338D}" srcOrd="1" destOrd="0" presId="urn:microsoft.com/office/officeart/2005/8/layout/vProcess5"/>
    <dgm:cxn modelId="{7F271257-E1F1-499C-B4BE-AD42640506F0}" type="presParOf" srcId="{4B033887-3859-4E36-80DC-968131C37131}" destId="{13B7D6A4-7298-42D5-93DB-421D2DD378B0}" srcOrd="2" destOrd="0" presId="urn:microsoft.com/office/officeart/2005/8/layout/vProcess5"/>
    <dgm:cxn modelId="{47B2F236-73F7-427B-B8BC-330910B6491C}" type="presParOf" srcId="{4B033887-3859-4E36-80DC-968131C37131}" destId="{BB2CB77E-4DC3-4465-ACCB-0513DC90FC9D}" srcOrd="3" destOrd="0" presId="urn:microsoft.com/office/officeart/2005/8/layout/vProcess5"/>
    <dgm:cxn modelId="{12E3FB65-DCA5-4640-B997-85B629F27126}" type="presParOf" srcId="{4B033887-3859-4E36-80DC-968131C37131}" destId="{E5CED5F4-4C03-41BE-92D8-A4B33D53B442}" srcOrd="4" destOrd="0" presId="urn:microsoft.com/office/officeart/2005/8/layout/vProcess5"/>
    <dgm:cxn modelId="{37EA35CE-2DF7-4F1C-AEAF-B8EB6CEE3D6F}" type="presParOf" srcId="{4B033887-3859-4E36-80DC-968131C37131}" destId="{D10F1D77-7FFD-4272-B15D-7F1D256D880D}" srcOrd="5" destOrd="0" presId="urn:microsoft.com/office/officeart/2005/8/layout/vProcess5"/>
    <dgm:cxn modelId="{9FF32A97-4D9C-49F4-BE47-187B0EDE99DD}" type="presParOf" srcId="{4B033887-3859-4E36-80DC-968131C37131}" destId="{24AF2555-37C5-47FD-9084-D66CB29C952A}" srcOrd="6" destOrd="0" presId="urn:microsoft.com/office/officeart/2005/8/layout/vProcess5"/>
    <dgm:cxn modelId="{E849D3B7-6D30-4554-B1E5-03F69CE95EEF}" type="presParOf" srcId="{4B033887-3859-4E36-80DC-968131C37131}" destId="{640D09B1-F2D0-4663-9EA7-4EB2ED9524E1}" srcOrd="7" destOrd="0" presId="urn:microsoft.com/office/officeart/2005/8/layout/vProcess5"/>
    <dgm:cxn modelId="{6D70B048-C99F-400B-A49E-FB23857D37EB}" type="presParOf" srcId="{4B033887-3859-4E36-80DC-968131C37131}" destId="{61F4CABA-5644-4A7B-8BD1-927ED3E663D1}" srcOrd="8" destOrd="0" presId="urn:microsoft.com/office/officeart/2005/8/layout/vProcess5"/>
    <dgm:cxn modelId="{0CA1DA10-DB0D-412E-BF91-4B82F03B2A40}" type="presParOf" srcId="{4B033887-3859-4E36-80DC-968131C37131}" destId="{540E07EB-E32C-413E-B3FB-3B5907BD6700}" srcOrd="9" destOrd="0" presId="urn:microsoft.com/office/officeart/2005/8/layout/vProcess5"/>
    <dgm:cxn modelId="{0BAB990F-43CF-4BF3-8BDC-CCEFD19A5D75}" type="presParOf" srcId="{4B033887-3859-4E36-80DC-968131C37131}" destId="{5C2043E1-2070-4BA4-BC6B-D1ABDBA9E42A}" srcOrd="10" destOrd="0" presId="urn:microsoft.com/office/officeart/2005/8/layout/vProcess5"/>
    <dgm:cxn modelId="{BE0271B9-9A52-4853-8A33-4A2E6567BE39}" type="presParOf" srcId="{4B033887-3859-4E36-80DC-968131C37131}" destId="{CE236BDE-F53D-405E-8FD5-36497788E6E8}"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67095F-F0F3-42CF-B6A5-2C8D13F49CEE}"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AE306968-30D4-4DDE-97D7-BC66B30EC1E8}">
      <dgm:prSet/>
      <dgm:spPr/>
      <dgm:t>
        <a:bodyPr/>
        <a:lstStyle/>
        <a:p>
          <a:r>
            <a:rPr lang="tr-TR" baseline="0"/>
            <a:t>Risk;</a:t>
          </a:r>
          <a:endParaRPr lang="en-US"/>
        </a:p>
      </dgm:t>
    </dgm:pt>
    <dgm:pt modelId="{5BE682D7-1EC3-4582-94E2-EDD77061A61F}" type="parTrans" cxnId="{E4CB5CDB-76B1-4479-8DFD-9BDF60C8F16D}">
      <dgm:prSet/>
      <dgm:spPr/>
      <dgm:t>
        <a:bodyPr/>
        <a:lstStyle/>
        <a:p>
          <a:endParaRPr lang="en-US"/>
        </a:p>
      </dgm:t>
    </dgm:pt>
    <dgm:pt modelId="{190BDFAE-92F5-435F-AF79-D1826DA3E73D}" type="sibTrans" cxnId="{E4CB5CDB-76B1-4479-8DFD-9BDF60C8F16D}">
      <dgm:prSet/>
      <dgm:spPr/>
      <dgm:t>
        <a:bodyPr/>
        <a:lstStyle/>
        <a:p>
          <a:endParaRPr lang="en-US"/>
        </a:p>
      </dgm:t>
    </dgm:pt>
    <dgm:pt modelId="{EF0A2632-33F1-41FF-9718-12F5445A72C2}">
      <dgm:prSet/>
      <dgm:spPr/>
      <dgm:t>
        <a:bodyPr/>
        <a:lstStyle/>
        <a:p>
          <a:r>
            <a:rPr lang="tr-TR" u="sng" baseline="0"/>
            <a:t>Belirli bir amaç veya faaliyet</a:t>
          </a:r>
          <a:r>
            <a:rPr lang="tr-TR" baseline="0"/>
            <a:t> söz konusu olduğunda gündeme gelen,</a:t>
          </a:r>
          <a:endParaRPr lang="en-US"/>
        </a:p>
      </dgm:t>
    </dgm:pt>
    <dgm:pt modelId="{2396D348-1992-435C-BC13-B7682DA1C1C9}" type="parTrans" cxnId="{2F74F8D2-E1F6-4F96-A09B-5DA0344E42B0}">
      <dgm:prSet/>
      <dgm:spPr/>
      <dgm:t>
        <a:bodyPr/>
        <a:lstStyle/>
        <a:p>
          <a:endParaRPr lang="en-US"/>
        </a:p>
      </dgm:t>
    </dgm:pt>
    <dgm:pt modelId="{C30CE80B-3162-4935-B9DC-634D310A303C}" type="sibTrans" cxnId="{2F74F8D2-E1F6-4F96-A09B-5DA0344E42B0}">
      <dgm:prSet/>
      <dgm:spPr/>
      <dgm:t>
        <a:bodyPr/>
        <a:lstStyle/>
        <a:p>
          <a:endParaRPr lang="en-US"/>
        </a:p>
      </dgm:t>
    </dgm:pt>
    <dgm:pt modelId="{E1B053CE-1791-43F4-A773-AC696105F9B7}">
      <dgm:prSet/>
      <dgm:spPr/>
      <dgm:t>
        <a:bodyPr/>
        <a:lstStyle/>
        <a:p>
          <a:r>
            <a:rPr lang="tr-TR" u="sng" baseline="0" dirty="0"/>
            <a:t>Geleceğe dair</a:t>
          </a:r>
          <a:r>
            <a:rPr lang="tr-TR" baseline="0" dirty="0"/>
            <a:t> ve </a:t>
          </a:r>
          <a:r>
            <a:rPr lang="tr-TR" u="sng" baseline="0" dirty="0"/>
            <a:t>çoğu zaman negatif</a:t>
          </a:r>
          <a:r>
            <a:rPr lang="tr-TR" baseline="0" dirty="0"/>
            <a:t> çağrışımları olan bir kavramdır.</a:t>
          </a:r>
          <a:endParaRPr lang="en-US" dirty="0"/>
        </a:p>
      </dgm:t>
    </dgm:pt>
    <dgm:pt modelId="{70AAA75E-84BC-4E53-BCAD-C8173C2496AF}" type="parTrans" cxnId="{8766AB20-4C37-441D-A8A7-6A5691BB59DF}">
      <dgm:prSet/>
      <dgm:spPr/>
      <dgm:t>
        <a:bodyPr/>
        <a:lstStyle/>
        <a:p>
          <a:endParaRPr lang="en-US"/>
        </a:p>
      </dgm:t>
    </dgm:pt>
    <dgm:pt modelId="{F2459FC8-5299-4477-8667-DDB5618BCA7F}" type="sibTrans" cxnId="{8766AB20-4C37-441D-A8A7-6A5691BB59DF}">
      <dgm:prSet/>
      <dgm:spPr/>
      <dgm:t>
        <a:bodyPr/>
        <a:lstStyle/>
        <a:p>
          <a:endParaRPr lang="en-US"/>
        </a:p>
      </dgm:t>
    </dgm:pt>
    <dgm:pt modelId="{35A0BCDB-8A42-47AC-BA76-DFADD5CCB2CB}" type="pres">
      <dgm:prSet presAssocID="{CE67095F-F0F3-42CF-B6A5-2C8D13F49CEE}" presName="Name0" presStyleCnt="0">
        <dgm:presLayoutVars>
          <dgm:dir/>
          <dgm:animLvl val="lvl"/>
          <dgm:resizeHandles val="exact"/>
        </dgm:presLayoutVars>
      </dgm:prSet>
      <dgm:spPr/>
    </dgm:pt>
    <dgm:pt modelId="{B1737080-6019-4FD4-A86A-58812DC41C75}" type="pres">
      <dgm:prSet presAssocID="{AE306968-30D4-4DDE-97D7-BC66B30EC1E8}" presName="boxAndChildren" presStyleCnt="0"/>
      <dgm:spPr/>
    </dgm:pt>
    <dgm:pt modelId="{078AFA43-C5D1-4539-83A5-6482A0153276}" type="pres">
      <dgm:prSet presAssocID="{AE306968-30D4-4DDE-97D7-BC66B30EC1E8}" presName="parentTextBox" presStyleLbl="node1" presStyleIdx="0" presStyleCnt="1"/>
      <dgm:spPr/>
    </dgm:pt>
    <dgm:pt modelId="{1EA2C1B5-E210-4E7D-86FF-564B5845E8E3}" type="pres">
      <dgm:prSet presAssocID="{AE306968-30D4-4DDE-97D7-BC66B30EC1E8}" presName="entireBox" presStyleLbl="node1" presStyleIdx="0" presStyleCnt="1"/>
      <dgm:spPr/>
    </dgm:pt>
    <dgm:pt modelId="{60A3D206-CB5F-4BE6-8342-56F112D35975}" type="pres">
      <dgm:prSet presAssocID="{AE306968-30D4-4DDE-97D7-BC66B30EC1E8}" presName="descendantBox" presStyleCnt="0"/>
      <dgm:spPr/>
    </dgm:pt>
    <dgm:pt modelId="{7BB93990-FE23-4ED5-9D15-1271215D80F3}" type="pres">
      <dgm:prSet presAssocID="{EF0A2632-33F1-41FF-9718-12F5445A72C2}" presName="childTextBox" presStyleLbl="fgAccFollowNode1" presStyleIdx="0" presStyleCnt="2">
        <dgm:presLayoutVars>
          <dgm:bulletEnabled val="1"/>
        </dgm:presLayoutVars>
      </dgm:prSet>
      <dgm:spPr/>
    </dgm:pt>
    <dgm:pt modelId="{6CC24991-BAD9-4B03-848E-B0806F027880}" type="pres">
      <dgm:prSet presAssocID="{E1B053CE-1791-43F4-A773-AC696105F9B7}" presName="childTextBox" presStyleLbl="fgAccFollowNode1" presStyleIdx="1" presStyleCnt="2">
        <dgm:presLayoutVars>
          <dgm:bulletEnabled val="1"/>
        </dgm:presLayoutVars>
      </dgm:prSet>
      <dgm:spPr/>
    </dgm:pt>
  </dgm:ptLst>
  <dgm:cxnLst>
    <dgm:cxn modelId="{02DE671A-ABEF-4826-932A-7CA917322676}" type="presOf" srcId="{E1B053CE-1791-43F4-A773-AC696105F9B7}" destId="{6CC24991-BAD9-4B03-848E-B0806F027880}" srcOrd="0" destOrd="0" presId="urn:microsoft.com/office/officeart/2005/8/layout/process4"/>
    <dgm:cxn modelId="{8766AB20-4C37-441D-A8A7-6A5691BB59DF}" srcId="{AE306968-30D4-4DDE-97D7-BC66B30EC1E8}" destId="{E1B053CE-1791-43F4-A773-AC696105F9B7}" srcOrd="1" destOrd="0" parTransId="{70AAA75E-84BC-4E53-BCAD-C8173C2496AF}" sibTransId="{F2459FC8-5299-4477-8667-DDB5618BCA7F}"/>
    <dgm:cxn modelId="{FF3C2A37-AD4F-4871-851C-CE0B66FA301A}" type="presOf" srcId="{AE306968-30D4-4DDE-97D7-BC66B30EC1E8}" destId="{078AFA43-C5D1-4539-83A5-6482A0153276}" srcOrd="0" destOrd="0" presId="urn:microsoft.com/office/officeart/2005/8/layout/process4"/>
    <dgm:cxn modelId="{72DF9483-C93F-41E4-93CC-346D0FFE5A93}" type="presOf" srcId="{EF0A2632-33F1-41FF-9718-12F5445A72C2}" destId="{7BB93990-FE23-4ED5-9D15-1271215D80F3}" srcOrd="0" destOrd="0" presId="urn:microsoft.com/office/officeart/2005/8/layout/process4"/>
    <dgm:cxn modelId="{9418B89B-D408-4B1A-AA0D-2220E27BD417}" type="presOf" srcId="{CE67095F-F0F3-42CF-B6A5-2C8D13F49CEE}" destId="{35A0BCDB-8A42-47AC-BA76-DFADD5CCB2CB}" srcOrd="0" destOrd="0" presId="urn:microsoft.com/office/officeart/2005/8/layout/process4"/>
    <dgm:cxn modelId="{E84300D0-CA0A-44F9-BCE7-1CA034E12E9B}" type="presOf" srcId="{AE306968-30D4-4DDE-97D7-BC66B30EC1E8}" destId="{1EA2C1B5-E210-4E7D-86FF-564B5845E8E3}" srcOrd="1" destOrd="0" presId="urn:microsoft.com/office/officeart/2005/8/layout/process4"/>
    <dgm:cxn modelId="{2F74F8D2-E1F6-4F96-A09B-5DA0344E42B0}" srcId="{AE306968-30D4-4DDE-97D7-BC66B30EC1E8}" destId="{EF0A2632-33F1-41FF-9718-12F5445A72C2}" srcOrd="0" destOrd="0" parTransId="{2396D348-1992-435C-BC13-B7682DA1C1C9}" sibTransId="{C30CE80B-3162-4935-B9DC-634D310A303C}"/>
    <dgm:cxn modelId="{E4CB5CDB-76B1-4479-8DFD-9BDF60C8F16D}" srcId="{CE67095F-F0F3-42CF-B6A5-2C8D13F49CEE}" destId="{AE306968-30D4-4DDE-97D7-BC66B30EC1E8}" srcOrd="0" destOrd="0" parTransId="{5BE682D7-1EC3-4582-94E2-EDD77061A61F}" sibTransId="{190BDFAE-92F5-435F-AF79-D1826DA3E73D}"/>
    <dgm:cxn modelId="{69A9F32F-8FFD-494C-AC43-603B7B99B237}" type="presParOf" srcId="{35A0BCDB-8A42-47AC-BA76-DFADD5CCB2CB}" destId="{B1737080-6019-4FD4-A86A-58812DC41C75}" srcOrd="0" destOrd="0" presId="urn:microsoft.com/office/officeart/2005/8/layout/process4"/>
    <dgm:cxn modelId="{927EE58A-B415-4EE8-94A8-9082AAE77E13}" type="presParOf" srcId="{B1737080-6019-4FD4-A86A-58812DC41C75}" destId="{078AFA43-C5D1-4539-83A5-6482A0153276}" srcOrd="0" destOrd="0" presId="urn:microsoft.com/office/officeart/2005/8/layout/process4"/>
    <dgm:cxn modelId="{B7387EDE-FF8E-4810-A939-5987F02A33B0}" type="presParOf" srcId="{B1737080-6019-4FD4-A86A-58812DC41C75}" destId="{1EA2C1B5-E210-4E7D-86FF-564B5845E8E3}" srcOrd="1" destOrd="0" presId="urn:microsoft.com/office/officeart/2005/8/layout/process4"/>
    <dgm:cxn modelId="{98B0D773-A302-4926-A05A-BE0F2DE34D18}" type="presParOf" srcId="{B1737080-6019-4FD4-A86A-58812DC41C75}" destId="{60A3D206-CB5F-4BE6-8342-56F112D35975}" srcOrd="2" destOrd="0" presId="urn:microsoft.com/office/officeart/2005/8/layout/process4"/>
    <dgm:cxn modelId="{0CB7CB32-67BD-4686-AD7E-41E1C24C512B}" type="presParOf" srcId="{60A3D206-CB5F-4BE6-8342-56F112D35975}" destId="{7BB93990-FE23-4ED5-9D15-1271215D80F3}" srcOrd="0" destOrd="0" presId="urn:microsoft.com/office/officeart/2005/8/layout/process4"/>
    <dgm:cxn modelId="{937CE1FC-7178-4AC8-90D1-E0B99F349307}" type="presParOf" srcId="{60A3D206-CB5F-4BE6-8342-56F112D35975}" destId="{6CC24991-BAD9-4B03-848E-B0806F027880}"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661D9D9-C695-47C5-AEF1-3C6E94986A88}"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184FEE58-1F64-41E7-8B4E-10217D38FEC8}">
      <dgm:prSet/>
      <dgm:spPr/>
      <dgm:t>
        <a:bodyPr/>
        <a:lstStyle/>
        <a:p>
          <a:r>
            <a:rPr lang="tr-TR" dirty="0"/>
            <a:t>Üst Yöneticiler</a:t>
          </a:r>
          <a:endParaRPr lang="en-US" dirty="0"/>
        </a:p>
      </dgm:t>
    </dgm:pt>
    <dgm:pt modelId="{308BE62A-0DA9-4D34-A2D3-E97807FE3BE6}" type="parTrans" cxnId="{31478F2D-AA0E-4C8B-89EA-02B5C3A958E0}">
      <dgm:prSet/>
      <dgm:spPr/>
      <dgm:t>
        <a:bodyPr/>
        <a:lstStyle/>
        <a:p>
          <a:endParaRPr lang="en-US"/>
        </a:p>
      </dgm:t>
    </dgm:pt>
    <dgm:pt modelId="{091F83D2-AE13-4D05-A65B-CBBBA909DC7B}" type="sibTrans" cxnId="{31478F2D-AA0E-4C8B-89EA-02B5C3A958E0}">
      <dgm:prSet/>
      <dgm:spPr/>
      <dgm:t>
        <a:bodyPr/>
        <a:lstStyle/>
        <a:p>
          <a:endParaRPr lang="en-US"/>
        </a:p>
      </dgm:t>
    </dgm:pt>
    <dgm:pt modelId="{A82140A2-44F1-40DC-BCB8-BC1C1DFBEC9F}">
      <dgm:prSet/>
      <dgm:spPr/>
      <dgm:t>
        <a:bodyPr/>
        <a:lstStyle/>
        <a:p>
          <a:r>
            <a:rPr lang="tr-TR"/>
            <a:t>Birim Yöneticileri ve Birim Çalışanları</a:t>
          </a:r>
          <a:endParaRPr lang="en-US"/>
        </a:p>
      </dgm:t>
    </dgm:pt>
    <dgm:pt modelId="{7996CA71-777D-4CE4-B557-47B6D9334E2E}" type="parTrans" cxnId="{41B19BDF-1F66-450E-8B72-211A047EBEEF}">
      <dgm:prSet/>
      <dgm:spPr/>
      <dgm:t>
        <a:bodyPr/>
        <a:lstStyle/>
        <a:p>
          <a:endParaRPr lang="en-US"/>
        </a:p>
      </dgm:t>
    </dgm:pt>
    <dgm:pt modelId="{BF4815A2-678E-4C78-BA3C-46577113DA96}" type="sibTrans" cxnId="{41B19BDF-1F66-450E-8B72-211A047EBEEF}">
      <dgm:prSet/>
      <dgm:spPr/>
      <dgm:t>
        <a:bodyPr/>
        <a:lstStyle/>
        <a:p>
          <a:endParaRPr lang="en-US"/>
        </a:p>
      </dgm:t>
    </dgm:pt>
    <dgm:pt modelId="{E1154459-60FC-4F0C-8514-CF1D3863884E}">
      <dgm:prSet/>
      <dgm:spPr/>
      <dgm:t>
        <a:bodyPr/>
        <a:lstStyle/>
        <a:p>
          <a:r>
            <a:rPr lang="tr-TR" dirty="0"/>
            <a:t>İdare Risk Koordinatörü (İRK)</a:t>
          </a:r>
          <a:endParaRPr lang="en-US" dirty="0"/>
        </a:p>
      </dgm:t>
    </dgm:pt>
    <dgm:pt modelId="{B7CD1054-7572-41F4-8627-6C20BD8F2B11}" type="parTrans" cxnId="{A134FAB6-CC8F-4D35-B310-F24D4409FABA}">
      <dgm:prSet/>
      <dgm:spPr/>
      <dgm:t>
        <a:bodyPr/>
        <a:lstStyle/>
        <a:p>
          <a:endParaRPr lang="en-US"/>
        </a:p>
      </dgm:t>
    </dgm:pt>
    <dgm:pt modelId="{A5140744-9611-40AE-9293-B57018584C00}" type="sibTrans" cxnId="{A134FAB6-CC8F-4D35-B310-F24D4409FABA}">
      <dgm:prSet/>
      <dgm:spPr/>
      <dgm:t>
        <a:bodyPr/>
        <a:lstStyle/>
        <a:p>
          <a:endParaRPr lang="en-US"/>
        </a:p>
      </dgm:t>
    </dgm:pt>
    <dgm:pt modelId="{CA900DC0-2A7F-496C-AB9A-09095B84A401}">
      <dgm:prSet/>
      <dgm:spPr/>
      <dgm:t>
        <a:bodyPr/>
        <a:lstStyle/>
        <a:p>
          <a:r>
            <a:rPr lang="tr-TR" dirty="0"/>
            <a:t>Birim Risk Koordinatörü (BRK)</a:t>
          </a:r>
          <a:endParaRPr lang="en-US" dirty="0"/>
        </a:p>
      </dgm:t>
    </dgm:pt>
    <dgm:pt modelId="{F97486EF-2FA7-462E-969B-06CD0E308E84}" type="parTrans" cxnId="{9DC5B7BE-2359-47C7-92BE-04700A1975F9}">
      <dgm:prSet/>
      <dgm:spPr/>
      <dgm:t>
        <a:bodyPr/>
        <a:lstStyle/>
        <a:p>
          <a:endParaRPr lang="en-US"/>
        </a:p>
      </dgm:t>
    </dgm:pt>
    <dgm:pt modelId="{DB805060-C366-4DC4-984C-245DA5EA2EA8}" type="sibTrans" cxnId="{9DC5B7BE-2359-47C7-92BE-04700A1975F9}">
      <dgm:prSet/>
      <dgm:spPr/>
      <dgm:t>
        <a:bodyPr/>
        <a:lstStyle/>
        <a:p>
          <a:endParaRPr lang="en-US"/>
        </a:p>
      </dgm:t>
    </dgm:pt>
    <dgm:pt modelId="{443DCA6F-7CB0-4707-BBD2-B38A30E6A8AF}">
      <dgm:prSet/>
      <dgm:spPr/>
      <dgm:t>
        <a:bodyPr/>
        <a:lstStyle/>
        <a:p>
          <a:r>
            <a:rPr lang="tr-TR"/>
            <a:t>Alt Birim Risk Koordinatörü</a:t>
          </a:r>
          <a:endParaRPr lang="en-US"/>
        </a:p>
      </dgm:t>
    </dgm:pt>
    <dgm:pt modelId="{04DBABC8-00B1-4EB8-871D-560DE572EE29}" type="parTrans" cxnId="{A6DE01D6-B6F6-4309-BA6B-241F1421BAF9}">
      <dgm:prSet/>
      <dgm:spPr/>
      <dgm:t>
        <a:bodyPr/>
        <a:lstStyle/>
        <a:p>
          <a:endParaRPr lang="en-US"/>
        </a:p>
      </dgm:t>
    </dgm:pt>
    <dgm:pt modelId="{042FBC8F-6704-44E6-B630-D0E573D8BADF}" type="sibTrans" cxnId="{A6DE01D6-B6F6-4309-BA6B-241F1421BAF9}">
      <dgm:prSet/>
      <dgm:spPr/>
      <dgm:t>
        <a:bodyPr/>
        <a:lstStyle/>
        <a:p>
          <a:endParaRPr lang="en-US"/>
        </a:p>
      </dgm:t>
    </dgm:pt>
    <dgm:pt modelId="{48A35754-8BDE-4C54-8FD6-D1FAE1D94A55}">
      <dgm:prSet/>
      <dgm:spPr/>
      <dgm:t>
        <a:bodyPr/>
        <a:lstStyle/>
        <a:p>
          <a:r>
            <a:rPr lang="tr-TR" dirty="0"/>
            <a:t>Strateji Geliştirme Kurulu</a:t>
          </a:r>
          <a:endParaRPr lang="en-US" dirty="0"/>
        </a:p>
      </dgm:t>
    </dgm:pt>
    <dgm:pt modelId="{11957C36-6CFC-412B-9E99-F308CB873C29}" type="parTrans" cxnId="{8DA44546-31F7-41A9-906F-B87047ADD140}">
      <dgm:prSet/>
      <dgm:spPr/>
      <dgm:t>
        <a:bodyPr/>
        <a:lstStyle/>
        <a:p>
          <a:endParaRPr lang="en-US"/>
        </a:p>
      </dgm:t>
    </dgm:pt>
    <dgm:pt modelId="{1240C794-E84B-44B5-B667-E460E11FE577}" type="sibTrans" cxnId="{8DA44546-31F7-41A9-906F-B87047ADD140}">
      <dgm:prSet/>
      <dgm:spPr/>
      <dgm:t>
        <a:bodyPr/>
        <a:lstStyle/>
        <a:p>
          <a:endParaRPr lang="en-US"/>
        </a:p>
      </dgm:t>
    </dgm:pt>
    <dgm:pt modelId="{6707199B-549B-46CA-AF02-84AAB04C5741}">
      <dgm:prSet/>
      <dgm:spPr/>
      <dgm:t>
        <a:bodyPr/>
        <a:lstStyle/>
        <a:p>
          <a:r>
            <a:rPr lang="tr-TR" dirty="0"/>
            <a:t>İç Kontrol İzleme ve Yönlendirme Kurulu</a:t>
          </a:r>
          <a:endParaRPr lang="en-US" dirty="0"/>
        </a:p>
      </dgm:t>
    </dgm:pt>
    <dgm:pt modelId="{C1790EF0-7461-40D2-B7CE-C625ACE0113D}" type="parTrans" cxnId="{2AD43DA4-C247-4AB5-877A-56D72394D175}">
      <dgm:prSet/>
      <dgm:spPr/>
      <dgm:t>
        <a:bodyPr/>
        <a:lstStyle/>
        <a:p>
          <a:endParaRPr lang="en-US"/>
        </a:p>
      </dgm:t>
    </dgm:pt>
    <dgm:pt modelId="{2E72E854-F040-43F7-9D83-9EAF01A3D97D}" type="sibTrans" cxnId="{2AD43DA4-C247-4AB5-877A-56D72394D175}">
      <dgm:prSet/>
      <dgm:spPr/>
      <dgm:t>
        <a:bodyPr/>
        <a:lstStyle/>
        <a:p>
          <a:endParaRPr lang="en-US"/>
        </a:p>
      </dgm:t>
    </dgm:pt>
    <dgm:pt modelId="{6C0198B9-38B5-4276-9FDC-F5F3156C532E}">
      <dgm:prSet/>
      <dgm:spPr/>
      <dgm:t>
        <a:bodyPr/>
        <a:lstStyle/>
        <a:p>
          <a:r>
            <a:rPr lang="tr-TR"/>
            <a:t>Mali Hizmetler Birim Yöneticisi ve Çalışanları</a:t>
          </a:r>
          <a:endParaRPr lang="en-US"/>
        </a:p>
      </dgm:t>
    </dgm:pt>
    <dgm:pt modelId="{CE7E715C-A6C1-4267-8077-9E8A24D4ACB1}" type="parTrans" cxnId="{C39F6644-44EF-487C-B67E-E50F4496E393}">
      <dgm:prSet/>
      <dgm:spPr/>
      <dgm:t>
        <a:bodyPr/>
        <a:lstStyle/>
        <a:p>
          <a:endParaRPr lang="en-US"/>
        </a:p>
      </dgm:t>
    </dgm:pt>
    <dgm:pt modelId="{153F95D5-FCF8-4DCD-8CE6-1F0BA540D375}" type="sibTrans" cxnId="{C39F6644-44EF-487C-B67E-E50F4496E393}">
      <dgm:prSet/>
      <dgm:spPr/>
      <dgm:t>
        <a:bodyPr/>
        <a:lstStyle/>
        <a:p>
          <a:endParaRPr lang="en-US"/>
        </a:p>
      </dgm:t>
    </dgm:pt>
    <dgm:pt modelId="{18BB3BA3-0948-4A95-B88C-7E9089A8A142}" type="pres">
      <dgm:prSet presAssocID="{9661D9D9-C695-47C5-AEF1-3C6E94986A88}" presName="diagram" presStyleCnt="0">
        <dgm:presLayoutVars>
          <dgm:dir/>
          <dgm:resizeHandles val="exact"/>
        </dgm:presLayoutVars>
      </dgm:prSet>
      <dgm:spPr/>
    </dgm:pt>
    <dgm:pt modelId="{B3AE3F84-CF41-4D09-9A71-673EE6CD08FD}" type="pres">
      <dgm:prSet presAssocID="{184FEE58-1F64-41E7-8B4E-10217D38FEC8}" presName="node" presStyleLbl="node1" presStyleIdx="0" presStyleCnt="8">
        <dgm:presLayoutVars>
          <dgm:bulletEnabled val="1"/>
        </dgm:presLayoutVars>
      </dgm:prSet>
      <dgm:spPr/>
    </dgm:pt>
    <dgm:pt modelId="{F58FD1D5-CF83-41E8-AF4C-4DA1098ED68F}" type="pres">
      <dgm:prSet presAssocID="{091F83D2-AE13-4D05-A65B-CBBBA909DC7B}" presName="sibTrans" presStyleCnt="0"/>
      <dgm:spPr/>
    </dgm:pt>
    <dgm:pt modelId="{F0272F4C-EA96-4726-8055-5D3BA378B69C}" type="pres">
      <dgm:prSet presAssocID="{A82140A2-44F1-40DC-BCB8-BC1C1DFBEC9F}" presName="node" presStyleLbl="node1" presStyleIdx="1" presStyleCnt="8">
        <dgm:presLayoutVars>
          <dgm:bulletEnabled val="1"/>
        </dgm:presLayoutVars>
      </dgm:prSet>
      <dgm:spPr/>
    </dgm:pt>
    <dgm:pt modelId="{230E5F17-7E6A-48CF-8770-9E5FA9C6C71C}" type="pres">
      <dgm:prSet presAssocID="{BF4815A2-678E-4C78-BA3C-46577113DA96}" presName="sibTrans" presStyleCnt="0"/>
      <dgm:spPr/>
    </dgm:pt>
    <dgm:pt modelId="{6635FD08-6D72-4E27-BC65-96A87892A9D5}" type="pres">
      <dgm:prSet presAssocID="{E1154459-60FC-4F0C-8514-CF1D3863884E}" presName="node" presStyleLbl="node1" presStyleIdx="2" presStyleCnt="8">
        <dgm:presLayoutVars>
          <dgm:bulletEnabled val="1"/>
        </dgm:presLayoutVars>
      </dgm:prSet>
      <dgm:spPr/>
    </dgm:pt>
    <dgm:pt modelId="{7A110803-BB4D-4529-9A1D-B4ADC9D19CC3}" type="pres">
      <dgm:prSet presAssocID="{A5140744-9611-40AE-9293-B57018584C00}" presName="sibTrans" presStyleCnt="0"/>
      <dgm:spPr/>
    </dgm:pt>
    <dgm:pt modelId="{6F752013-8DBE-4BF9-B356-B096967647E0}" type="pres">
      <dgm:prSet presAssocID="{CA900DC0-2A7F-496C-AB9A-09095B84A401}" presName="node" presStyleLbl="node1" presStyleIdx="3" presStyleCnt="8">
        <dgm:presLayoutVars>
          <dgm:bulletEnabled val="1"/>
        </dgm:presLayoutVars>
      </dgm:prSet>
      <dgm:spPr/>
    </dgm:pt>
    <dgm:pt modelId="{2CF5604A-33EF-46F1-A65C-E053A114F68A}" type="pres">
      <dgm:prSet presAssocID="{DB805060-C366-4DC4-984C-245DA5EA2EA8}" presName="sibTrans" presStyleCnt="0"/>
      <dgm:spPr/>
    </dgm:pt>
    <dgm:pt modelId="{92839CC6-14E2-4265-802F-0179A4E49DE3}" type="pres">
      <dgm:prSet presAssocID="{443DCA6F-7CB0-4707-BBD2-B38A30E6A8AF}" presName="node" presStyleLbl="node1" presStyleIdx="4" presStyleCnt="8">
        <dgm:presLayoutVars>
          <dgm:bulletEnabled val="1"/>
        </dgm:presLayoutVars>
      </dgm:prSet>
      <dgm:spPr/>
    </dgm:pt>
    <dgm:pt modelId="{FA24472F-9972-49CE-A50E-76E4E5677BE4}" type="pres">
      <dgm:prSet presAssocID="{042FBC8F-6704-44E6-B630-D0E573D8BADF}" presName="sibTrans" presStyleCnt="0"/>
      <dgm:spPr/>
    </dgm:pt>
    <dgm:pt modelId="{92F96C8B-443D-48A4-ADBF-349BE52BF4D9}" type="pres">
      <dgm:prSet presAssocID="{48A35754-8BDE-4C54-8FD6-D1FAE1D94A55}" presName="node" presStyleLbl="node1" presStyleIdx="5" presStyleCnt="8">
        <dgm:presLayoutVars>
          <dgm:bulletEnabled val="1"/>
        </dgm:presLayoutVars>
      </dgm:prSet>
      <dgm:spPr/>
    </dgm:pt>
    <dgm:pt modelId="{11AEB2B1-2A60-483E-BB0F-2E6BD59ADFA8}" type="pres">
      <dgm:prSet presAssocID="{1240C794-E84B-44B5-B667-E460E11FE577}" presName="sibTrans" presStyleCnt="0"/>
      <dgm:spPr/>
    </dgm:pt>
    <dgm:pt modelId="{7AF8B143-FE1C-4D7E-8F90-A4703AD3F464}" type="pres">
      <dgm:prSet presAssocID="{6707199B-549B-46CA-AF02-84AAB04C5741}" presName="node" presStyleLbl="node1" presStyleIdx="6" presStyleCnt="8">
        <dgm:presLayoutVars>
          <dgm:bulletEnabled val="1"/>
        </dgm:presLayoutVars>
      </dgm:prSet>
      <dgm:spPr/>
    </dgm:pt>
    <dgm:pt modelId="{695B8B06-C013-407E-973A-A74363357595}" type="pres">
      <dgm:prSet presAssocID="{2E72E854-F040-43F7-9D83-9EAF01A3D97D}" presName="sibTrans" presStyleCnt="0"/>
      <dgm:spPr/>
    </dgm:pt>
    <dgm:pt modelId="{F0F5EA00-FD9B-4E4C-A5EA-274BDA86E697}" type="pres">
      <dgm:prSet presAssocID="{6C0198B9-38B5-4276-9FDC-F5F3156C532E}" presName="node" presStyleLbl="node1" presStyleIdx="7" presStyleCnt="8">
        <dgm:presLayoutVars>
          <dgm:bulletEnabled val="1"/>
        </dgm:presLayoutVars>
      </dgm:prSet>
      <dgm:spPr/>
    </dgm:pt>
  </dgm:ptLst>
  <dgm:cxnLst>
    <dgm:cxn modelId="{42100C2A-11EC-46D9-BC69-037C71D4A95C}" type="presOf" srcId="{443DCA6F-7CB0-4707-BBD2-B38A30E6A8AF}" destId="{92839CC6-14E2-4265-802F-0179A4E49DE3}" srcOrd="0" destOrd="0" presId="urn:microsoft.com/office/officeart/2005/8/layout/default"/>
    <dgm:cxn modelId="{31478F2D-AA0E-4C8B-89EA-02B5C3A958E0}" srcId="{9661D9D9-C695-47C5-AEF1-3C6E94986A88}" destId="{184FEE58-1F64-41E7-8B4E-10217D38FEC8}" srcOrd="0" destOrd="0" parTransId="{308BE62A-0DA9-4D34-A2D3-E97807FE3BE6}" sibTransId="{091F83D2-AE13-4D05-A65B-CBBBA909DC7B}"/>
    <dgm:cxn modelId="{701F603A-70E4-4A82-AFFC-0BFDB625A807}" type="presOf" srcId="{E1154459-60FC-4F0C-8514-CF1D3863884E}" destId="{6635FD08-6D72-4E27-BC65-96A87892A9D5}" srcOrd="0" destOrd="0" presId="urn:microsoft.com/office/officeart/2005/8/layout/default"/>
    <dgm:cxn modelId="{C39F6644-44EF-487C-B67E-E50F4496E393}" srcId="{9661D9D9-C695-47C5-AEF1-3C6E94986A88}" destId="{6C0198B9-38B5-4276-9FDC-F5F3156C532E}" srcOrd="7" destOrd="0" parTransId="{CE7E715C-A6C1-4267-8077-9E8A24D4ACB1}" sibTransId="{153F95D5-FCF8-4DCD-8CE6-1F0BA540D375}"/>
    <dgm:cxn modelId="{8DA44546-31F7-41A9-906F-B87047ADD140}" srcId="{9661D9D9-C695-47C5-AEF1-3C6E94986A88}" destId="{48A35754-8BDE-4C54-8FD6-D1FAE1D94A55}" srcOrd="5" destOrd="0" parTransId="{11957C36-6CFC-412B-9E99-F308CB873C29}" sibTransId="{1240C794-E84B-44B5-B667-E460E11FE577}"/>
    <dgm:cxn modelId="{43C57649-30DA-4D15-B473-8233816EF747}" type="presOf" srcId="{CA900DC0-2A7F-496C-AB9A-09095B84A401}" destId="{6F752013-8DBE-4BF9-B356-B096967647E0}" srcOrd="0" destOrd="0" presId="urn:microsoft.com/office/officeart/2005/8/layout/default"/>
    <dgm:cxn modelId="{06E93458-40FE-44E0-AD9F-D69456116E73}" type="presOf" srcId="{A82140A2-44F1-40DC-BCB8-BC1C1DFBEC9F}" destId="{F0272F4C-EA96-4726-8055-5D3BA378B69C}" srcOrd="0" destOrd="0" presId="urn:microsoft.com/office/officeart/2005/8/layout/default"/>
    <dgm:cxn modelId="{A33CCE5A-0993-48E5-BE68-FA3F98E3DFDB}" type="presOf" srcId="{48A35754-8BDE-4C54-8FD6-D1FAE1D94A55}" destId="{92F96C8B-443D-48A4-ADBF-349BE52BF4D9}" srcOrd="0" destOrd="0" presId="urn:microsoft.com/office/officeart/2005/8/layout/default"/>
    <dgm:cxn modelId="{A5360385-9D92-4656-B645-7E670E828369}" type="presOf" srcId="{6C0198B9-38B5-4276-9FDC-F5F3156C532E}" destId="{F0F5EA00-FD9B-4E4C-A5EA-274BDA86E697}" srcOrd="0" destOrd="0" presId="urn:microsoft.com/office/officeart/2005/8/layout/default"/>
    <dgm:cxn modelId="{2820F2A1-7363-4480-9059-CF9F9D613617}" type="presOf" srcId="{6707199B-549B-46CA-AF02-84AAB04C5741}" destId="{7AF8B143-FE1C-4D7E-8F90-A4703AD3F464}" srcOrd="0" destOrd="0" presId="urn:microsoft.com/office/officeart/2005/8/layout/default"/>
    <dgm:cxn modelId="{2AD43DA4-C247-4AB5-877A-56D72394D175}" srcId="{9661D9D9-C695-47C5-AEF1-3C6E94986A88}" destId="{6707199B-549B-46CA-AF02-84AAB04C5741}" srcOrd="6" destOrd="0" parTransId="{C1790EF0-7461-40D2-B7CE-C625ACE0113D}" sibTransId="{2E72E854-F040-43F7-9D83-9EAF01A3D97D}"/>
    <dgm:cxn modelId="{6BF0ADB2-9E8E-440F-AB5B-FE4D64E4F34A}" type="presOf" srcId="{9661D9D9-C695-47C5-AEF1-3C6E94986A88}" destId="{18BB3BA3-0948-4A95-B88C-7E9089A8A142}" srcOrd="0" destOrd="0" presId="urn:microsoft.com/office/officeart/2005/8/layout/default"/>
    <dgm:cxn modelId="{A134FAB6-CC8F-4D35-B310-F24D4409FABA}" srcId="{9661D9D9-C695-47C5-AEF1-3C6E94986A88}" destId="{E1154459-60FC-4F0C-8514-CF1D3863884E}" srcOrd="2" destOrd="0" parTransId="{B7CD1054-7572-41F4-8627-6C20BD8F2B11}" sibTransId="{A5140744-9611-40AE-9293-B57018584C00}"/>
    <dgm:cxn modelId="{9DC5B7BE-2359-47C7-92BE-04700A1975F9}" srcId="{9661D9D9-C695-47C5-AEF1-3C6E94986A88}" destId="{CA900DC0-2A7F-496C-AB9A-09095B84A401}" srcOrd="3" destOrd="0" parTransId="{F97486EF-2FA7-462E-969B-06CD0E308E84}" sibTransId="{DB805060-C366-4DC4-984C-245DA5EA2EA8}"/>
    <dgm:cxn modelId="{A6DE01D6-B6F6-4309-BA6B-241F1421BAF9}" srcId="{9661D9D9-C695-47C5-AEF1-3C6E94986A88}" destId="{443DCA6F-7CB0-4707-BBD2-B38A30E6A8AF}" srcOrd="4" destOrd="0" parTransId="{04DBABC8-00B1-4EB8-871D-560DE572EE29}" sibTransId="{042FBC8F-6704-44E6-B630-D0E573D8BADF}"/>
    <dgm:cxn modelId="{99937CD6-BEE0-49C4-A368-BF47DBD28045}" type="presOf" srcId="{184FEE58-1F64-41E7-8B4E-10217D38FEC8}" destId="{B3AE3F84-CF41-4D09-9A71-673EE6CD08FD}" srcOrd="0" destOrd="0" presId="urn:microsoft.com/office/officeart/2005/8/layout/default"/>
    <dgm:cxn modelId="{41B19BDF-1F66-450E-8B72-211A047EBEEF}" srcId="{9661D9D9-C695-47C5-AEF1-3C6E94986A88}" destId="{A82140A2-44F1-40DC-BCB8-BC1C1DFBEC9F}" srcOrd="1" destOrd="0" parTransId="{7996CA71-777D-4CE4-B557-47B6D9334E2E}" sibTransId="{BF4815A2-678E-4C78-BA3C-46577113DA96}"/>
    <dgm:cxn modelId="{7FCEAA70-2E55-4466-8289-025E436D43A6}" type="presParOf" srcId="{18BB3BA3-0948-4A95-B88C-7E9089A8A142}" destId="{B3AE3F84-CF41-4D09-9A71-673EE6CD08FD}" srcOrd="0" destOrd="0" presId="urn:microsoft.com/office/officeart/2005/8/layout/default"/>
    <dgm:cxn modelId="{7193447A-3A0B-4B68-A4B5-900EF1E82BEE}" type="presParOf" srcId="{18BB3BA3-0948-4A95-B88C-7E9089A8A142}" destId="{F58FD1D5-CF83-41E8-AF4C-4DA1098ED68F}" srcOrd="1" destOrd="0" presId="urn:microsoft.com/office/officeart/2005/8/layout/default"/>
    <dgm:cxn modelId="{BC8E7EF8-ABF6-4CEF-93EC-4AC176863240}" type="presParOf" srcId="{18BB3BA3-0948-4A95-B88C-7E9089A8A142}" destId="{F0272F4C-EA96-4726-8055-5D3BA378B69C}" srcOrd="2" destOrd="0" presId="urn:microsoft.com/office/officeart/2005/8/layout/default"/>
    <dgm:cxn modelId="{719B9C46-3E4F-4158-89BB-05FC94669088}" type="presParOf" srcId="{18BB3BA3-0948-4A95-B88C-7E9089A8A142}" destId="{230E5F17-7E6A-48CF-8770-9E5FA9C6C71C}" srcOrd="3" destOrd="0" presId="urn:microsoft.com/office/officeart/2005/8/layout/default"/>
    <dgm:cxn modelId="{65A1735A-1EED-4ABB-96C0-35ACB2A0F668}" type="presParOf" srcId="{18BB3BA3-0948-4A95-B88C-7E9089A8A142}" destId="{6635FD08-6D72-4E27-BC65-96A87892A9D5}" srcOrd="4" destOrd="0" presId="urn:microsoft.com/office/officeart/2005/8/layout/default"/>
    <dgm:cxn modelId="{29BA6BE0-A71B-4320-9BC1-04414DEC95D9}" type="presParOf" srcId="{18BB3BA3-0948-4A95-B88C-7E9089A8A142}" destId="{7A110803-BB4D-4529-9A1D-B4ADC9D19CC3}" srcOrd="5" destOrd="0" presId="urn:microsoft.com/office/officeart/2005/8/layout/default"/>
    <dgm:cxn modelId="{1BA7BF6D-7D53-4C87-873C-172D52AFDD0B}" type="presParOf" srcId="{18BB3BA3-0948-4A95-B88C-7E9089A8A142}" destId="{6F752013-8DBE-4BF9-B356-B096967647E0}" srcOrd="6" destOrd="0" presId="urn:microsoft.com/office/officeart/2005/8/layout/default"/>
    <dgm:cxn modelId="{7EE27173-E841-4CEC-A426-BEB1FE931F03}" type="presParOf" srcId="{18BB3BA3-0948-4A95-B88C-7E9089A8A142}" destId="{2CF5604A-33EF-46F1-A65C-E053A114F68A}" srcOrd="7" destOrd="0" presId="urn:microsoft.com/office/officeart/2005/8/layout/default"/>
    <dgm:cxn modelId="{2003A55B-D1E3-415B-8988-E38719A35683}" type="presParOf" srcId="{18BB3BA3-0948-4A95-B88C-7E9089A8A142}" destId="{92839CC6-14E2-4265-802F-0179A4E49DE3}" srcOrd="8" destOrd="0" presId="urn:microsoft.com/office/officeart/2005/8/layout/default"/>
    <dgm:cxn modelId="{7734EE8B-EDF3-4759-AC73-2F3156AA645D}" type="presParOf" srcId="{18BB3BA3-0948-4A95-B88C-7E9089A8A142}" destId="{FA24472F-9972-49CE-A50E-76E4E5677BE4}" srcOrd="9" destOrd="0" presId="urn:microsoft.com/office/officeart/2005/8/layout/default"/>
    <dgm:cxn modelId="{090F9AE5-567A-4AE0-A69C-3CC07013F7B7}" type="presParOf" srcId="{18BB3BA3-0948-4A95-B88C-7E9089A8A142}" destId="{92F96C8B-443D-48A4-ADBF-349BE52BF4D9}" srcOrd="10" destOrd="0" presId="urn:microsoft.com/office/officeart/2005/8/layout/default"/>
    <dgm:cxn modelId="{5BA25572-5D5A-46E2-99C6-58B5782EA105}" type="presParOf" srcId="{18BB3BA3-0948-4A95-B88C-7E9089A8A142}" destId="{11AEB2B1-2A60-483E-BB0F-2E6BD59ADFA8}" srcOrd="11" destOrd="0" presId="urn:microsoft.com/office/officeart/2005/8/layout/default"/>
    <dgm:cxn modelId="{6C27D93B-5704-4142-8605-2FBD392837D6}" type="presParOf" srcId="{18BB3BA3-0948-4A95-B88C-7E9089A8A142}" destId="{7AF8B143-FE1C-4D7E-8F90-A4703AD3F464}" srcOrd="12" destOrd="0" presId="urn:microsoft.com/office/officeart/2005/8/layout/default"/>
    <dgm:cxn modelId="{A81D39B5-C193-47F1-8104-86F7E7716335}" type="presParOf" srcId="{18BB3BA3-0948-4A95-B88C-7E9089A8A142}" destId="{695B8B06-C013-407E-973A-A74363357595}" srcOrd="13" destOrd="0" presId="urn:microsoft.com/office/officeart/2005/8/layout/default"/>
    <dgm:cxn modelId="{D3FB770A-BE06-4478-8C69-54F3B9A3FC36}" type="presParOf" srcId="{18BB3BA3-0948-4A95-B88C-7E9089A8A142}" destId="{F0F5EA00-FD9B-4E4C-A5EA-274BDA86E697}"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489926-44A4-4887-8550-E5830D89BC59}"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3C390362-A7FA-4961-A19B-AE119DB28F50}">
      <dgm:prSet/>
      <dgm:spPr/>
      <dgm:t>
        <a:bodyPr/>
        <a:lstStyle/>
        <a:p>
          <a:r>
            <a:rPr lang="tr-TR"/>
            <a:t>Doğal risk seviyesi, idare tarafından riske yönelik herhangi bir ilave risk yönetimi faaliyeti uygulanmadan önceki risk seviyesidir. Doğal risk seviyesi, etki ve olasılık puanlarının çarpımı ile hesaplanır.</a:t>
          </a:r>
          <a:endParaRPr lang="en-US"/>
        </a:p>
      </dgm:t>
    </dgm:pt>
    <dgm:pt modelId="{5BC4DF6C-91DF-4E66-B861-8122C8C80E95}" type="parTrans" cxnId="{8B77D6B2-8838-4561-9091-50503F35DB27}">
      <dgm:prSet/>
      <dgm:spPr/>
      <dgm:t>
        <a:bodyPr/>
        <a:lstStyle/>
        <a:p>
          <a:endParaRPr lang="en-US"/>
        </a:p>
      </dgm:t>
    </dgm:pt>
    <dgm:pt modelId="{534A7078-0D6C-4F00-AC83-43DF3CFF6B93}" type="sibTrans" cxnId="{8B77D6B2-8838-4561-9091-50503F35DB27}">
      <dgm:prSet/>
      <dgm:spPr/>
      <dgm:t>
        <a:bodyPr/>
        <a:lstStyle/>
        <a:p>
          <a:endParaRPr lang="en-US"/>
        </a:p>
      </dgm:t>
    </dgm:pt>
    <dgm:pt modelId="{01FEE90A-EFE3-49EA-A6A6-A04A952E5B08}">
      <dgm:prSet/>
      <dgm:spPr/>
      <dgm:t>
        <a:bodyPr/>
        <a:lstStyle/>
        <a:p>
          <a:r>
            <a:rPr lang="tr-TR" b="1"/>
            <a:t>Doğal Risk Puanı= ETKİ X OLASILIK</a:t>
          </a:r>
          <a:endParaRPr lang="en-US"/>
        </a:p>
      </dgm:t>
    </dgm:pt>
    <dgm:pt modelId="{1DE88B05-5B69-45CD-9511-72A9CD2ED72C}" type="parTrans" cxnId="{F7BB514B-0D95-4C46-8BEC-F63E117DF181}">
      <dgm:prSet/>
      <dgm:spPr/>
      <dgm:t>
        <a:bodyPr/>
        <a:lstStyle/>
        <a:p>
          <a:endParaRPr lang="en-US"/>
        </a:p>
      </dgm:t>
    </dgm:pt>
    <dgm:pt modelId="{98EAA171-4A2A-4ED9-A9C2-FBAB944BD9F4}" type="sibTrans" cxnId="{F7BB514B-0D95-4C46-8BEC-F63E117DF181}">
      <dgm:prSet/>
      <dgm:spPr/>
      <dgm:t>
        <a:bodyPr/>
        <a:lstStyle/>
        <a:p>
          <a:endParaRPr lang="en-US"/>
        </a:p>
      </dgm:t>
    </dgm:pt>
    <dgm:pt modelId="{D267562B-8402-40CD-A1BE-A89ECFD503B3}" type="pres">
      <dgm:prSet presAssocID="{AD489926-44A4-4887-8550-E5830D89BC59}" presName="linear" presStyleCnt="0">
        <dgm:presLayoutVars>
          <dgm:animLvl val="lvl"/>
          <dgm:resizeHandles val="exact"/>
        </dgm:presLayoutVars>
      </dgm:prSet>
      <dgm:spPr/>
    </dgm:pt>
    <dgm:pt modelId="{FE1BB127-94CB-4720-BD22-EFFE3685F2E4}" type="pres">
      <dgm:prSet presAssocID="{3C390362-A7FA-4961-A19B-AE119DB28F50}" presName="parentText" presStyleLbl="node1" presStyleIdx="0" presStyleCnt="2">
        <dgm:presLayoutVars>
          <dgm:chMax val="0"/>
          <dgm:bulletEnabled val="1"/>
        </dgm:presLayoutVars>
      </dgm:prSet>
      <dgm:spPr/>
    </dgm:pt>
    <dgm:pt modelId="{C9D285C4-E4D7-4AB1-961A-08B75B6EDD36}" type="pres">
      <dgm:prSet presAssocID="{534A7078-0D6C-4F00-AC83-43DF3CFF6B93}" presName="spacer" presStyleCnt="0"/>
      <dgm:spPr/>
    </dgm:pt>
    <dgm:pt modelId="{53635259-3400-495D-AED7-F2DD79F2E2B8}" type="pres">
      <dgm:prSet presAssocID="{01FEE90A-EFE3-49EA-A6A6-A04A952E5B08}" presName="parentText" presStyleLbl="node1" presStyleIdx="1" presStyleCnt="2">
        <dgm:presLayoutVars>
          <dgm:chMax val="0"/>
          <dgm:bulletEnabled val="1"/>
        </dgm:presLayoutVars>
      </dgm:prSet>
      <dgm:spPr/>
    </dgm:pt>
  </dgm:ptLst>
  <dgm:cxnLst>
    <dgm:cxn modelId="{0897F413-2B1A-4F53-A5D9-85010944F649}" type="presOf" srcId="{3C390362-A7FA-4961-A19B-AE119DB28F50}" destId="{FE1BB127-94CB-4720-BD22-EFFE3685F2E4}" srcOrd="0" destOrd="0" presId="urn:microsoft.com/office/officeart/2005/8/layout/vList2"/>
    <dgm:cxn modelId="{3107994A-9E9D-45FE-A84A-E57753743B9B}" type="presOf" srcId="{01FEE90A-EFE3-49EA-A6A6-A04A952E5B08}" destId="{53635259-3400-495D-AED7-F2DD79F2E2B8}" srcOrd="0" destOrd="0" presId="urn:microsoft.com/office/officeart/2005/8/layout/vList2"/>
    <dgm:cxn modelId="{F7BB514B-0D95-4C46-8BEC-F63E117DF181}" srcId="{AD489926-44A4-4887-8550-E5830D89BC59}" destId="{01FEE90A-EFE3-49EA-A6A6-A04A952E5B08}" srcOrd="1" destOrd="0" parTransId="{1DE88B05-5B69-45CD-9511-72A9CD2ED72C}" sibTransId="{98EAA171-4A2A-4ED9-A9C2-FBAB944BD9F4}"/>
    <dgm:cxn modelId="{458A1FA0-0CEE-4C03-BD15-D2292BD45231}" type="presOf" srcId="{AD489926-44A4-4887-8550-E5830D89BC59}" destId="{D267562B-8402-40CD-A1BE-A89ECFD503B3}" srcOrd="0" destOrd="0" presId="urn:microsoft.com/office/officeart/2005/8/layout/vList2"/>
    <dgm:cxn modelId="{8B77D6B2-8838-4561-9091-50503F35DB27}" srcId="{AD489926-44A4-4887-8550-E5830D89BC59}" destId="{3C390362-A7FA-4961-A19B-AE119DB28F50}" srcOrd="0" destOrd="0" parTransId="{5BC4DF6C-91DF-4E66-B861-8122C8C80E95}" sibTransId="{534A7078-0D6C-4F00-AC83-43DF3CFF6B93}"/>
    <dgm:cxn modelId="{AD59653D-B680-4F68-9D8E-AFA48715CBA8}" type="presParOf" srcId="{D267562B-8402-40CD-A1BE-A89ECFD503B3}" destId="{FE1BB127-94CB-4720-BD22-EFFE3685F2E4}" srcOrd="0" destOrd="0" presId="urn:microsoft.com/office/officeart/2005/8/layout/vList2"/>
    <dgm:cxn modelId="{962EDF74-7787-4AAB-A732-6A044312372B}" type="presParOf" srcId="{D267562B-8402-40CD-A1BE-A89ECFD503B3}" destId="{C9D285C4-E4D7-4AB1-961A-08B75B6EDD36}" srcOrd="1" destOrd="0" presId="urn:microsoft.com/office/officeart/2005/8/layout/vList2"/>
    <dgm:cxn modelId="{2DA2E9E2-BD4E-4A60-B19C-664CF99E13E7}" type="presParOf" srcId="{D267562B-8402-40CD-A1BE-A89ECFD503B3}" destId="{53635259-3400-495D-AED7-F2DD79F2E2B8}"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35A196-443B-4F34-9E9A-5DA794912712}"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EB9CAA97-4B0C-43CD-9ECB-4CC3EE444752}">
      <dgm:prSet/>
      <dgm:spPr/>
      <dgm:t>
        <a:bodyPr/>
        <a:lstStyle/>
        <a:p>
          <a:pPr>
            <a:lnSpc>
              <a:spcPct val="100000"/>
            </a:lnSpc>
          </a:pPr>
          <a:r>
            <a:rPr lang="tr-TR"/>
            <a:t>Aksaray Üniversitesi Birim Risk Eylem Planı Usul Ve Esasları çerçevesinde;</a:t>
          </a:r>
          <a:endParaRPr lang="en-US"/>
        </a:p>
      </dgm:t>
    </dgm:pt>
    <dgm:pt modelId="{D4E4D46B-6CDD-435A-8F94-3BC734D03B02}" type="parTrans" cxnId="{96FE89C6-69BA-4BC0-9C15-E9990076F0B9}">
      <dgm:prSet/>
      <dgm:spPr/>
      <dgm:t>
        <a:bodyPr/>
        <a:lstStyle/>
        <a:p>
          <a:endParaRPr lang="en-US"/>
        </a:p>
      </dgm:t>
    </dgm:pt>
    <dgm:pt modelId="{E9021572-8CD4-4419-B16E-57A546B70646}" type="sibTrans" cxnId="{96FE89C6-69BA-4BC0-9C15-E9990076F0B9}">
      <dgm:prSet/>
      <dgm:spPr/>
      <dgm:t>
        <a:bodyPr/>
        <a:lstStyle/>
        <a:p>
          <a:endParaRPr lang="en-US"/>
        </a:p>
      </dgm:t>
    </dgm:pt>
    <dgm:pt modelId="{B178012A-7946-489D-8A25-C34726A9F3F4}">
      <dgm:prSet/>
      <dgm:spPr/>
      <dgm:t>
        <a:bodyPr/>
        <a:lstStyle/>
        <a:p>
          <a:pPr>
            <a:lnSpc>
              <a:spcPct val="100000"/>
            </a:lnSpc>
          </a:pPr>
          <a:r>
            <a:rPr lang="tr-TR"/>
            <a:t>Birim faaliyet riskleri, birim yöneticileri koordinasyonunda Ek-2 Birim Risk Değerlendirme Formu’na işlenecektir.</a:t>
          </a:r>
          <a:endParaRPr lang="en-US"/>
        </a:p>
      </dgm:t>
    </dgm:pt>
    <dgm:pt modelId="{C8288DD9-52EE-497F-B0D2-B64C3552D9C4}" type="parTrans" cxnId="{97FFE783-CAE0-4AFC-AA63-3405DB9D5FB4}">
      <dgm:prSet/>
      <dgm:spPr/>
      <dgm:t>
        <a:bodyPr/>
        <a:lstStyle/>
        <a:p>
          <a:endParaRPr lang="en-US"/>
        </a:p>
      </dgm:t>
    </dgm:pt>
    <dgm:pt modelId="{D43A7146-4C91-45C6-B319-ECF7B4A245DF}" type="sibTrans" cxnId="{97FFE783-CAE0-4AFC-AA63-3405DB9D5FB4}">
      <dgm:prSet/>
      <dgm:spPr/>
      <dgm:t>
        <a:bodyPr/>
        <a:lstStyle/>
        <a:p>
          <a:endParaRPr lang="en-US"/>
        </a:p>
      </dgm:t>
    </dgm:pt>
    <dgm:pt modelId="{99B0F4A1-8668-412E-A487-AC264C136C8F}" type="pres">
      <dgm:prSet presAssocID="{8035A196-443B-4F34-9E9A-5DA794912712}" presName="Name0" presStyleCnt="0">
        <dgm:presLayoutVars>
          <dgm:dir/>
          <dgm:resizeHandles val="exact"/>
        </dgm:presLayoutVars>
      </dgm:prSet>
      <dgm:spPr/>
    </dgm:pt>
    <dgm:pt modelId="{EABEF518-DDD4-4A60-8D82-5C74F7B6853A}" type="pres">
      <dgm:prSet presAssocID="{EB9CAA97-4B0C-43CD-9ECB-4CC3EE444752}" presName="node" presStyleLbl="node1" presStyleIdx="0" presStyleCnt="2">
        <dgm:presLayoutVars>
          <dgm:bulletEnabled val="1"/>
        </dgm:presLayoutVars>
      </dgm:prSet>
      <dgm:spPr/>
    </dgm:pt>
    <dgm:pt modelId="{FA2EA723-D5DB-4AFB-ABA9-0B38BC9F1A0F}" type="pres">
      <dgm:prSet presAssocID="{E9021572-8CD4-4419-B16E-57A546B70646}" presName="sibTrans" presStyleLbl="sibTrans1D1" presStyleIdx="0" presStyleCnt="1"/>
      <dgm:spPr/>
    </dgm:pt>
    <dgm:pt modelId="{8293E6CA-1F94-4CDA-974A-97B90991209F}" type="pres">
      <dgm:prSet presAssocID="{E9021572-8CD4-4419-B16E-57A546B70646}" presName="connectorText" presStyleLbl="sibTrans1D1" presStyleIdx="0" presStyleCnt="1"/>
      <dgm:spPr/>
    </dgm:pt>
    <dgm:pt modelId="{98E99A2A-DBBE-4AD9-BC55-A296AB2AE125}" type="pres">
      <dgm:prSet presAssocID="{B178012A-7946-489D-8A25-C34726A9F3F4}" presName="node" presStyleLbl="node1" presStyleIdx="1" presStyleCnt="2">
        <dgm:presLayoutVars>
          <dgm:bulletEnabled val="1"/>
        </dgm:presLayoutVars>
      </dgm:prSet>
      <dgm:spPr/>
    </dgm:pt>
  </dgm:ptLst>
  <dgm:cxnLst>
    <dgm:cxn modelId="{DBF21410-24C2-438F-991E-899D4178D45C}" type="presOf" srcId="{EB9CAA97-4B0C-43CD-9ECB-4CC3EE444752}" destId="{EABEF518-DDD4-4A60-8D82-5C74F7B6853A}" srcOrd="0" destOrd="0" presId="urn:microsoft.com/office/officeart/2016/7/layout/RepeatingBendingProcessNew"/>
    <dgm:cxn modelId="{97FFE783-CAE0-4AFC-AA63-3405DB9D5FB4}" srcId="{8035A196-443B-4F34-9E9A-5DA794912712}" destId="{B178012A-7946-489D-8A25-C34726A9F3F4}" srcOrd="1" destOrd="0" parTransId="{C8288DD9-52EE-497F-B0D2-B64C3552D9C4}" sibTransId="{D43A7146-4C91-45C6-B319-ECF7B4A245DF}"/>
    <dgm:cxn modelId="{24D1A89A-4B72-4E83-97EF-97C1B896D735}" type="presOf" srcId="{8035A196-443B-4F34-9E9A-5DA794912712}" destId="{99B0F4A1-8668-412E-A487-AC264C136C8F}" srcOrd="0" destOrd="0" presId="urn:microsoft.com/office/officeart/2016/7/layout/RepeatingBendingProcessNew"/>
    <dgm:cxn modelId="{2C6DA7A0-861D-4CCF-A738-1A57505E38C6}" type="presOf" srcId="{B178012A-7946-489D-8A25-C34726A9F3F4}" destId="{98E99A2A-DBBE-4AD9-BC55-A296AB2AE125}" srcOrd="0" destOrd="0" presId="urn:microsoft.com/office/officeart/2016/7/layout/RepeatingBendingProcessNew"/>
    <dgm:cxn modelId="{A6983DBA-1845-4247-B386-3C694A1DE05E}" type="presOf" srcId="{E9021572-8CD4-4419-B16E-57A546B70646}" destId="{8293E6CA-1F94-4CDA-974A-97B90991209F}" srcOrd="1" destOrd="0" presId="urn:microsoft.com/office/officeart/2016/7/layout/RepeatingBendingProcessNew"/>
    <dgm:cxn modelId="{96FE89C6-69BA-4BC0-9C15-E9990076F0B9}" srcId="{8035A196-443B-4F34-9E9A-5DA794912712}" destId="{EB9CAA97-4B0C-43CD-9ECB-4CC3EE444752}" srcOrd="0" destOrd="0" parTransId="{D4E4D46B-6CDD-435A-8F94-3BC734D03B02}" sibTransId="{E9021572-8CD4-4419-B16E-57A546B70646}"/>
    <dgm:cxn modelId="{3A03AEE4-A9A5-4A46-8820-01CC21A9A2FE}" type="presOf" srcId="{E9021572-8CD4-4419-B16E-57A546B70646}" destId="{FA2EA723-D5DB-4AFB-ABA9-0B38BC9F1A0F}" srcOrd="0" destOrd="0" presId="urn:microsoft.com/office/officeart/2016/7/layout/RepeatingBendingProcessNew"/>
    <dgm:cxn modelId="{C8FAB853-7571-4296-B3AE-0BF1F9956265}" type="presParOf" srcId="{99B0F4A1-8668-412E-A487-AC264C136C8F}" destId="{EABEF518-DDD4-4A60-8D82-5C74F7B6853A}" srcOrd="0" destOrd="0" presId="urn:microsoft.com/office/officeart/2016/7/layout/RepeatingBendingProcessNew"/>
    <dgm:cxn modelId="{ABFAA0CE-5F6A-497D-89B9-B9BB95253432}" type="presParOf" srcId="{99B0F4A1-8668-412E-A487-AC264C136C8F}" destId="{FA2EA723-D5DB-4AFB-ABA9-0B38BC9F1A0F}" srcOrd="1" destOrd="0" presId="urn:microsoft.com/office/officeart/2016/7/layout/RepeatingBendingProcessNew"/>
    <dgm:cxn modelId="{F509BBD0-BE5A-4801-AFA9-D1CC04F334CB}" type="presParOf" srcId="{FA2EA723-D5DB-4AFB-ABA9-0B38BC9F1A0F}" destId="{8293E6CA-1F94-4CDA-974A-97B90991209F}" srcOrd="0" destOrd="0" presId="urn:microsoft.com/office/officeart/2016/7/layout/RepeatingBendingProcessNew"/>
    <dgm:cxn modelId="{3244A0F5-B052-4413-A262-43F56DBBAF14}" type="presParOf" srcId="{99B0F4A1-8668-412E-A487-AC264C136C8F}" destId="{98E99A2A-DBBE-4AD9-BC55-A296AB2AE125}" srcOrd="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4E23027-D4D7-40B8-873B-E36E0D0FFD9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6C967CC-AEED-45DA-ACD3-1FB4BDAC86C3}">
      <dgm:prSet/>
      <dgm:spPr/>
      <dgm:t>
        <a:bodyPr/>
        <a:lstStyle/>
        <a:p>
          <a:r>
            <a:rPr lang="tr-TR"/>
            <a:t>Birim Risk Eylem Planı her yılın ilk 6 aylık döneminde izlenecek, ikinci 6 aylık dönemde değerlendirmesi yapılarak raporlanacaktır.</a:t>
          </a:r>
          <a:endParaRPr lang="en-US"/>
        </a:p>
      </dgm:t>
    </dgm:pt>
    <dgm:pt modelId="{7B548080-CA02-4D8F-89FB-D17EFE4939B3}" type="parTrans" cxnId="{8CAAF828-6CD8-43C8-A370-BA3259D5769E}">
      <dgm:prSet/>
      <dgm:spPr/>
      <dgm:t>
        <a:bodyPr/>
        <a:lstStyle/>
        <a:p>
          <a:endParaRPr lang="en-US"/>
        </a:p>
      </dgm:t>
    </dgm:pt>
    <dgm:pt modelId="{497DD61E-050B-480C-8D56-08F373D01E2F}" type="sibTrans" cxnId="{8CAAF828-6CD8-43C8-A370-BA3259D5769E}">
      <dgm:prSet/>
      <dgm:spPr/>
      <dgm:t>
        <a:bodyPr/>
        <a:lstStyle/>
        <a:p>
          <a:endParaRPr lang="en-US"/>
        </a:p>
      </dgm:t>
    </dgm:pt>
    <dgm:pt modelId="{B50DC2EA-1A27-4328-9EEE-0936DA461F51}">
      <dgm:prSet/>
      <dgm:spPr/>
      <dgm:t>
        <a:bodyPr/>
        <a:lstStyle/>
        <a:p>
          <a:r>
            <a:rPr lang="tr-TR"/>
            <a:t>Riskler yılda en az iki defa periyodik olarak gözden geçirilir ve geliştirilen faaliyetlerle revize edilir.</a:t>
          </a:r>
          <a:endParaRPr lang="en-US"/>
        </a:p>
      </dgm:t>
    </dgm:pt>
    <dgm:pt modelId="{9E3A8870-8762-4658-8304-1034BA1F9480}" type="parTrans" cxnId="{C2E257CC-8B0F-4003-96B6-4A9888F50EAB}">
      <dgm:prSet/>
      <dgm:spPr/>
      <dgm:t>
        <a:bodyPr/>
        <a:lstStyle/>
        <a:p>
          <a:endParaRPr lang="en-US"/>
        </a:p>
      </dgm:t>
    </dgm:pt>
    <dgm:pt modelId="{934F96B0-6F0E-4E72-A89E-7772A9F3ABEB}" type="sibTrans" cxnId="{C2E257CC-8B0F-4003-96B6-4A9888F50EAB}">
      <dgm:prSet/>
      <dgm:spPr/>
      <dgm:t>
        <a:bodyPr/>
        <a:lstStyle/>
        <a:p>
          <a:endParaRPr lang="en-US"/>
        </a:p>
      </dgm:t>
    </dgm:pt>
    <dgm:pt modelId="{5D43A4B9-BC71-4636-A121-741704B71CA8}">
      <dgm:prSet/>
      <dgm:spPr/>
      <dgm:t>
        <a:bodyPr/>
        <a:lstStyle/>
        <a:p>
          <a:r>
            <a:rPr lang="tr-TR"/>
            <a:t>Hazırlanan Risk Eylem Planı her yıl güncellenir ve geliştirilir.</a:t>
          </a:r>
          <a:endParaRPr lang="en-US"/>
        </a:p>
      </dgm:t>
    </dgm:pt>
    <dgm:pt modelId="{612BF8D5-F306-4B9F-A466-008619666738}" type="parTrans" cxnId="{EFFB807C-5D91-4300-9B03-1BB9EBCDB137}">
      <dgm:prSet/>
      <dgm:spPr/>
      <dgm:t>
        <a:bodyPr/>
        <a:lstStyle/>
        <a:p>
          <a:endParaRPr lang="en-US"/>
        </a:p>
      </dgm:t>
    </dgm:pt>
    <dgm:pt modelId="{F64F4598-E63B-4242-86CD-36B419A7B2B7}" type="sibTrans" cxnId="{EFFB807C-5D91-4300-9B03-1BB9EBCDB137}">
      <dgm:prSet/>
      <dgm:spPr/>
      <dgm:t>
        <a:bodyPr/>
        <a:lstStyle/>
        <a:p>
          <a:endParaRPr lang="en-US"/>
        </a:p>
      </dgm:t>
    </dgm:pt>
    <dgm:pt modelId="{23C83903-567C-46A2-A894-4E5A72BCCD16}">
      <dgm:prSet/>
      <dgm:spPr/>
      <dgm:t>
        <a:bodyPr/>
        <a:lstStyle/>
        <a:p>
          <a:r>
            <a:rPr lang="tr-TR"/>
            <a:t>Yeni ortaya çıkan risklere ve değişen şartlara göre şablonda düzeltmeler yapılır.</a:t>
          </a:r>
          <a:endParaRPr lang="en-US"/>
        </a:p>
      </dgm:t>
    </dgm:pt>
    <dgm:pt modelId="{6448E5D1-3739-4567-B4D2-BB047416FFF3}" type="parTrans" cxnId="{3A6E559F-431E-465A-8726-B5405DE95BB0}">
      <dgm:prSet/>
      <dgm:spPr/>
      <dgm:t>
        <a:bodyPr/>
        <a:lstStyle/>
        <a:p>
          <a:endParaRPr lang="en-US"/>
        </a:p>
      </dgm:t>
    </dgm:pt>
    <dgm:pt modelId="{5EE368C7-5D61-471F-977C-F301A11D711A}" type="sibTrans" cxnId="{3A6E559F-431E-465A-8726-B5405DE95BB0}">
      <dgm:prSet/>
      <dgm:spPr/>
      <dgm:t>
        <a:bodyPr/>
        <a:lstStyle/>
        <a:p>
          <a:endParaRPr lang="en-US"/>
        </a:p>
      </dgm:t>
    </dgm:pt>
    <dgm:pt modelId="{694E1416-60A6-4B73-8C86-68054B9D3621}" type="pres">
      <dgm:prSet presAssocID="{04E23027-D4D7-40B8-873B-E36E0D0FFD94}" presName="linear" presStyleCnt="0">
        <dgm:presLayoutVars>
          <dgm:animLvl val="lvl"/>
          <dgm:resizeHandles val="exact"/>
        </dgm:presLayoutVars>
      </dgm:prSet>
      <dgm:spPr/>
    </dgm:pt>
    <dgm:pt modelId="{987E32F2-58C7-4166-9B57-0F675419CD58}" type="pres">
      <dgm:prSet presAssocID="{F6C967CC-AEED-45DA-ACD3-1FB4BDAC86C3}" presName="parentText" presStyleLbl="node1" presStyleIdx="0" presStyleCnt="4">
        <dgm:presLayoutVars>
          <dgm:chMax val="0"/>
          <dgm:bulletEnabled val="1"/>
        </dgm:presLayoutVars>
      </dgm:prSet>
      <dgm:spPr/>
    </dgm:pt>
    <dgm:pt modelId="{1261B008-29E3-4ABE-8FE2-B00A888CC5CF}" type="pres">
      <dgm:prSet presAssocID="{497DD61E-050B-480C-8D56-08F373D01E2F}" presName="spacer" presStyleCnt="0"/>
      <dgm:spPr/>
    </dgm:pt>
    <dgm:pt modelId="{B66B5326-52AF-4640-B56E-E63EDF2A94B7}" type="pres">
      <dgm:prSet presAssocID="{B50DC2EA-1A27-4328-9EEE-0936DA461F51}" presName="parentText" presStyleLbl="node1" presStyleIdx="1" presStyleCnt="4">
        <dgm:presLayoutVars>
          <dgm:chMax val="0"/>
          <dgm:bulletEnabled val="1"/>
        </dgm:presLayoutVars>
      </dgm:prSet>
      <dgm:spPr/>
    </dgm:pt>
    <dgm:pt modelId="{7BDB6346-FC65-4F60-8D0A-2D571737BE2F}" type="pres">
      <dgm:prSet presAssocID="{934F96B0-6F0E-4E72-A89E-7772A9F3ABEB}" presName="spacer" presStyleCnt="0"/>
      <dgm:spPr/>
    </dgm:pt>
    <dgm:pt modelId="{C6BDD70F-29A7-416B-AA68-48E445D4D14F}" type="pres">
      <dgm:prSet presAssocID="{5D43A4B9-BC71-4636-A121-741704B71CA8}" presName="parentText" presStyleLbl="node1" presStyleIdx="2" presStyleCnt="4">
        <dgm:presLayoutVars>
          <dgm:chMax val="0"/>
          <dgm:bulletEnabled val="1"/>
        </dgm:presLayoutVars>
      </dgm:prSet>
      <dgm:spPr/>
    </dgm:pt>
    <dgm:pt modelId="{FA0AB5AF-6BE7-409A-8577-27C36FE871F3}" type="pres">
      <dgm:prSet presAssocID="{F64F4598-E63B-4242-86CD-36B419A7B2B7}" presName="spacer" presStyleCnt="0"/>
      <dgm:spPr/>
    </dgm:pt>
    <dgm:pt modelId="{DB719E55-62A5-45F3-A4C0-08D0E2FA4B47}" type="pres">
      <dgm:prSet presAssocID="{23C83903-567C-46A2-A894-4E5A72BCCD16}" presName="parentText" presStyleLbl="node1" presStyleIdx="3" presStyleCnt="4">
        <dgm:presLayoutVars>
          <dgm:chMax val="0"/>
          <dgm:bulletEnabled val="1"/>
        </dgm:presLayoutVars>
      </dgm:prSet>
      <dgm:spPr/>
    </dgm:pt>
  </dgm:ptLst>
  <dgm:cxnLst>
    <dgm:cxn modelId="{8CAAF828-6CD8-43C8-A370-BA3259D5769E}" srcId="{04E23027-D4D7-40B8-873B-E36E0D0FFD94}" destId="{F6C967CC-AEED-45DA-ACD3-1FB4BDAC86C3}" srcOrd="0" destOrd="0" parTransId="{7B548080-CA02-4D8F-89FB-D17EFE4939B3}" sibTransId="{497DD61E-050B-480C-8D56-08F373D01E2F}"/>
    <dgm:cxn modelId="{065A426A-D3BD-4F4C-8187-77F3D5AB99C5}" type="presOf" srcId="{B50DC2EA-1A27-4328-9EEE-0936DA461F51}" destId="{B66B5326-52AF-4640-B56E-E63EDF2A94B7}" srcOrd="0" destOrd="0" presId="urn:microsoft.com/office/officeart/2005/8/layout/vList2"/>
    <dgm:cxn modelId="{EFFB807C-5D91-4300-9B03-1BB9EBCDB137}" srcId="{04E23027-D4D7-40B8-873B-E36E0D0FFD94}" destId="{5D43A4B9-BC71-4636-A121-741704B71CA8}" srcOrd="2" destOrd="0" parTransId="{612BF8D5-F306-4B9F-A466-008619666738}" sibTransId="{F64F4598-E63B-4242-86CD-36B419A7B2B7}"/>
    <dgm:cxn modelId="{ED625780-765E-4511-B70E-E36D4F8CA429}" type="presOf" srcId="{F6C967CC-AEED-45DA-ACD3-1FB4BDAC86C3}" destId="{987E32F2-58C7-4166-9B57-0F675419CD58}" srcOrd="0" destOrd="0" presId="urn:microsoft.com/office/officeart/2005/8/layout/vList2"/>
    <dgm:cxn modelId="{3A6E559F-431E-465A-8726-B5405DE95BB0}" srcId="{04E23027-D4D7-40B8-873B-E36E0D0FFD94}" destId="{23C83903-567C-46A2-A894-4E5A72BCCD16}" srcOrd="3" destOrd="0" parTransId="{6448E5D1-3739-4567-B4D2-BB047416FFF3}" sibTransId="{5EE368C7-5D61-471F-977C-F301A11D711A}"/>
    <dgm:cxn modelId="{4B179FC9-B187-4B0D-87BA-E10FEE6FEFE6}" type="presOf" srcId="{04E23027-D4D7-40B8-873B-E36E0D0FFD94}" destId="{694E1416-60A6-4B73-8C86-68054B9D3621}" srcOrd="0" destOrd="0" presId="urn:microsoft.com/office/officeart/2005/8/layout/vList2"/>
    <dgm:cxn modelId="{C2E257CC-8B0F-4003-96B6-4A9888F50EAB}" srcId="{04E23027-D4D7-40B8-873B-E36E0D0FFD94}" destId="{B50DC2EA-1A27-4328-9EEE-0936DA461F51}" srcOrd="1" destOrd="0" parTransId="{9E3A8870-8762-4658-8304-1034BA1F9480}" sibTransId="{934F96B0-6F0E-4E72-A89E-7772A9F3ABEB}"/>
    <dgm:cxn modelId="{956D3FFB-625C-4C79-A54E-35A311B67AA6}" type="presOf" srcId="{5D43A4B9-BC71-4636-A121-741704B71CA8}" destId="{C6BDD70F-29A7-416B-AA68-48E445D4D14F}" srcOrd="0" destOrd="0" presId="urn:microsoft.com/office/officeart/2005/8/layout/vList2"/>
    <dgm:cxn modelId="{1B4205FC-15C1-45AE-9D46-A1790E5B6B02}" type="presOf" srcId="{23C83903-567C-46A2-A894-4E5A72BCCD16}" destId="{DB719E55-62A5-45F3-A4C0-08D0E2FA4B47}" srcOrd="0" destOrd="0" presId="urn:microsoft.com/office/officeart/2005/8/layout/vList2"/>
    <dgm:cxn modelId="{2B9A58D5-4FFD-4CC4-95BE-239A3ECC86AC}" type="presParOf" srcId="{694E1416-60A6-4B73-8C86-68054B9D3621}" destId="{987E32F2-58C7-4166-9B57-0F675419CD58}" srcOrd="0" destOrd="0" presId="urn:microsoft.com/office/officeart/2005/8/layout/vList2"/>
    <dgm:cxn modelId="{F0C70B0B-5D2C-42DA-85A1-CD7062EC3F63}" type="presParOf" srcId="{694E1416-60A6-4B73-8C86-68054B9D3621}" destId="{1261B008-29E3-4ABE-8FE2-B00A888CC5CF}" srcOrd="1" destOrd="0" presId="urn:microsoft.com/office/officeart/2005/8/layout/vList2"/>
    <dgm:cxn modelId="{43B85D43-BFCD-4CD4-B810-65A665CE03F6}" type="presParOf" srcId="{694E1416-60A6-4B73-8C86-68054B9D3621}" destId="{B66B5326-52AF-4640-B56E-E63EDF2A94B7}" srcOrd="2" destOrd="0" presId="urn:microsoft.com/office/officeart/2005/8/layout/vList2"/>
    <dgm:cxn modelId="{B3B9F596-25ED-4C8A-8BEB-70281B4220D0}" type="presParOf" srcId="{694E1416-60A6-4B73-8C86-68054B9D3621}" destId="{7BDB6346-FC65-4F60-8D0A-2D571737BE2F}" srcOrd="3" destOrd="0" presId="urn:microsoft.com/office/officeart/2005/8/layout/vList2"/>
    <dgm:cxn modelId="{508EFFDC-8BE1-4290-935F-B11B6CB4C7AC}" type="presParOf" srcId="{694E1416-60A6-4B73-8C86-68054B9D3621}" destId="{C6BDD70F-29A7-416B-AA68-48E445D4D14F}" srcOrd="4" destOrd="0" presId="urn:microsoft.com/office/officeart/2005/8/layout/vList2"/>
    <dgm:cxn modelId="{613F821E-FFC4-4BA1-B46C-1AD75CCF18A8}" type="presParOf" srcId="{694E1416-60A6-4B73-8C86-68054B9D3621}" destId="{FA0AB5AF-6BE7-409A-8577-27C36FE871F3}" srcOrd="5" destOrd="0" presId="urn:microsoft.com/office/officeart/2005/8/layout/vList2"/>
    <dgm:cxn modelId="{FCCF0C05-9523-4089-B3BA-DD0EBC471C38}" type="presParOf" srcId="{694E1416-60A6-4B73-8C86-68054B9D3621}" destId="{DB719E55-62A5-45F3-A4C0-08D0E2FA4B47}"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CF87A-B495-48AC-BF17-776EC711CEC5}">
      <dsp:nvSpPr>
        <dsp:cNvPr id="0" name=""/>
        <dsp:cNvSpPr/>
      </dsp:nvSpPr>
      <dsp:spPr>
        <a:xfrm>
          <a:off x="0" y="43891"/>
          <a:ext cx="5374804" cy="1310930"/>
        </a:xfrm>
        <a:prstGeom prst="round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tr-TR" sz="3300" b="1" kern="1200" dirty="0"/>
            <a:t>AKSARAY ÜNİVERSİTESİ </a:t>
          </a:r>
          <a:endParaRPr lang="en-US" sz="3300" kern="1200" dirty="0"/>
        </a:p>
      </dsp:txBody>
      <dsp:txXfrm>
        <a:off x="63994" y="107885"/>
        <a:ext cx="5246816" cy="1182942"/>
      </dsp:txXfrm>
    </dsp:sp>
    <dsp:sp modelId="{E58F2325-BECB-4907-B3E9-4C2A54E9D19B}">
      <dsp:nvSpPr>
        <dsp:cNvPr id="0" name=""/>
        <dsp:cNvSpPr/>
      </dsp:nvSpPr>
      <dsp:spPr>
        <a:xfrm>
          <a:off x="0" y="1449861"/>
          <a:ext cx="5374804" cy="1310930"/>
        </a:xfrm>
        <a:prstGeom prst="roundRect">
          <a:avLst/>
        </a:prstGeom>
        <a:gradFill rotWithShape="0">
          <a:gsLst>
            <a:gs pos="0">
              <a:schemeClr val="accent2">
                <a:hueOff val="-1458064"/>
                <a:satOff val="-2807"/>
                <a:lumOff val="196"/>
                <a:alphaOff val="0"/>
                <a:tint val="94000"/>
                <a:satMod val="100000"/>
                <a:lumMod val="108000"/>
              </a:schemeClr>
            </a:gs>
            <a:gs pos="50000">
              <a:schemeClr val="accent2">
                <a:hueOff val="-1458064"/>
                <a:satOff val="-2807"/>
                <a:lumOff val="196"/>
                <a:alphaOff val="0"/>
                <a:tint val="98000"/>
                <a:shade val="100000"/>
                <a:satMod val="100000"/>
                <a:lumMod val="100000"/>
              </a:schemeClr>
            </a:gs>
            <a:gs pos="100000">
              <a:schemeClr val="accent2">
                <a:hueOff val="-1458064"/>
                <a:satOff val="-2807"/>
                <a:lumOff val="196"/>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tr-TR" sz="3300" b="1" kern="1200" dirty="0"/>
            <a:t>STRATEJİ GELİŞTİRME DAİRE    BAŞKANLIĞI </a:t>
          </a:r>
          <a:endParaRPr lang="en-US" sz="3300" kern="1200" dirty="0"/>
        </a:p>
      </dsp:txBody>
      <dsp:txXfrm>
        <a:off x="63994" y="1513855"/>
        <a:ext cx="5246816" cy="1182942"/>
      </dsp:txXfrm>
    </dsp:sp>
    <dsp:sp modelId="{D71F5B38-F63E-472E-824D-CA974C496138}">
      <dsp:nvSpPr>
        <dsp:cNvPr id="0" name=""/>
        <dsp:cNvSpPr/>
      </dsp:nvSpPr>
      <dsp:spPr>
        <a:xfrm>
          <a:off x="0" y="2855832"/>
          <a:ext cx="5374804" cy="1310930"/>
        </a:xfrm>
        <a:prstGeom prst="roundRect">
          <a:avLst/>
        </a:prstGeom>
        <a:gradFill rotWithShape="0">
          <a:gsLst>
            <a:gs pos="0">
              <a:schemeClr val="accent2">
                <a:hueOff val="-2916128"/>
                <a:satOff val="-5613"/>
                <a:lumOff val="392"/>
                <a:alphaOff val="0"/>
                <a:tint val="94000"/>
                <a:satMod val="100000"/>
                <a:lumMod val="108000"/>
              </a:schemeClr>
            </a:gs>
            <a:gs pos="50000">
              <a:schemeClr val="accent2">
                <a:hueOff val="-2916128"/>
                <a:satOff val="-5613"/>
                <a:lumOff val="392"/>
                <a:alphaOff val="0"/>
                <a:tint val="98000"/>
                <a:shade val="100000"/>
                <a:satMod val="100000"/>
                <a:lumMod val="100000"/>
              </a:schemeClr>
            </a:gs>
            <a:gs pos="100000">
              <a:schemeClr val="accent2">
                <a:hueOff val="-2916128"/>
                <a:satOff val="-5613"/>
                <a:lumOff val="392"/>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tr-TR" sz="3300" b="1" kern="1200" dirty="0"/>
            <a:t>KAMU RİSK YÖNETİMİ EĞİTİMİ </a:t>
          </a:r>
          <a:endParaRPr lang="en-US" sz="3300" kern="1200" dirty="0"/>
        </a:p>
      </dsp:txBody>
      <dsp:txXfrm>
        <a:off x="63994" y="2919826"/>
        <a:ext cx="5246816" cy="1182942"/>
      </dsp:txXfrm>
    </dsp:sp>
    <dsp:sp modelId="{E3090714-F194-4A66-9F5A-FD59EAEDFFA0}">
      <dsp:nvSpPr>
        <dsp:cNvPr id="0" name=""/>
        <dsp:cNvSpPr/>
      </dsp:nvSpPr>
      <dsp:spPr>
        <a:xfrm>
          <a:off x="0" y="4261802"/>
          <a:ext cx="5374804" cy="1310930"/>
        </a:xfrm>
        <a:prstGeom prst="roundRect">
          <a:avLst/>
        </a:prstGeom>
        <a:gradFill rotWithShape="0">
          <a:gsLst>
            <a:gs pos="0">
              <a:schemeClr val="accent2">
                <a:hueOff val="-4374192"/>
                <a:satOff val="-8420"/>
                <a:lumOff val="588"/>
                <a:alphaOff val="0"/>
                <a:tint val="94000"/>
                <a:satMod val="100000"/>
                <a:lumMod val="108000"/>
              </a:schemeClr>
            </a:gs>
            <a:gs pos="50000">
              <a:schemeClr val="accent2">
                <a:hueOff val="-4374192"/>
                <a:satOff val="-8420"/>
                <a:lumOff val="588"/>
                <a:alphaOff val="0"/>
                <a:tint val="98000"/>
                <a:shade val="100000"/>
                <a:satMod val="100000"/>
                <a:lumMod val="100000"/>
              </a:schemeClr>
            </a:gs>
            <a:gs pos="100000">
              <a:schemeClr val="accent2">
                <a:hueOff val="-4374192"/>
                <a:satOff val="-8420"/>
                <a:lumOff val="588"/>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tr-TR" sz="3300" b="1" kern="1200" dirty="0"/>
            <a:t>08.05.2025</a:t>
          </a:r>
          <a:endParaRPr lang="en-US" sz="3300" kern="1200" dirty="0"/>
        </a:p>
      </dsp:txBody>
      <dsp:txXfrm>
        <a:off x="63994" y="4325796"/>
        <a:ext cx="5246816" cy="1182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50540D-7BA9-440F-9897-DA29F2F9338D}">
      <dsp:nvSpPr>
        <dsp:cNvPr id="0" name=""/>
        <dsp:cNvSpPr/>
      </dsp:nvSpPr>
      <dsp:spPr>
        <a:xfrm>
          <a:off x="0" y="0"/>
          <a:ext cx="4010025" cy="1013523"/>
        </a:xfrm>
        <a:prstGeom prst="roundRect">
          <a:avLst>
            <a:gd name="adj" fmla="val 10000"/>
          </a:avLst>
        </a:prstGeom>
        <a:solidFill>
          <a:schemeClr val="accent2">
            <a:hueOff val="0"/>
            <a:satOff val="0"/>
            <a:lumOff val="0"/>
            <a:alphaOff val="0"/>
          </a:schemeClr>
        </a:solid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b="1" kern="1200"/>
            <a:t>5018 Sayılı Kamu Mali Yönetimi ve Kontrol Kanunu</a:t>
          </a:r>
          <a:endParaRPr lang="en-US" sz="2100" kern="1200"/>
        </a:p>
      </dsp:txBody>
      <dsp:txXfrm>
        <a:off x="29685" y="29685"/>
        <a:ext cx="2830712" cy="954153"/>
      </dsp:txXfrm>
    </dsp:sp>
    <dsp:sp modelId="{13B7D6A4-7298-42D5-93DB-421D2DD378B0}">
      <dsp:nvSpPr>
        <dsp:cNvPr id="0" name=""/>
        <dsp:cNvSpPr/>
      </dsp:nvSpPr>
      <dsp:spPr>
        <a:xfrm>
          <a:off x="335839" y="1197800"/>
          <a:ext cx="4010025" cy="1013523"/>
        </a:xfrm>
        <a:prstGeom prst="roundRect">
          <a:avLst>
            <a:gd name="adj" fmla="val 10000"/>
          </a:avLst>
        </a:prstGeom>
        <a:solidFill>
          <a:schemeClr val="accent3">
            <a:hueOff val="0"/>
            <a:satOff val="0"/>
            <a:lumOff val="0"/>
            <a:alphaOff val="0"/>
          </a:schemeClr>
        </a:solid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b="1" kern="1200"/>
            <a:t>Kamu İç Kontrol Yönetmeliği,</a:t>
          </a:r>
          <a:endParaRPr lang="en-US" sz="2100" kern="1200"/>
        </a:p>
      </dsp:txBody>
      <dsp:txXfrm>
        <a:off x="365524" y="1227485"/>
        <a:ext cx="2956025" cy="954153"/>
      </dsp:txXfrm>
    </dsp:sp>
    <dsp:sp modelId="{BB2CB77E-4DC3-4465-ACCB-0513DC90FC9D}">
      <dsp:nvSpPr>
        <dsp:cNvPr id="0" name=""/>
        <dsp:cNvSpPr/>
      </dsp:nvSpPr>
      <dsp:spPr>
        <a:xfrm>
          <a:off x="666666" y="2395601"/>
          <a:ext cx="4010025" cy="1013523"/>
        </a:xfrm>
        <a:prstGeom prst="roundRect">
          <a:avLst>
            <a:gd name="adj" fmla="val 10000"/>
          </a:avLst>
        </a:prstGeom>
        <a:solidFill>
          <a:schemeClr val="accent4">
            <a:hueOff val="0"/>
            <a:satOff val="0"/>
            <a:lumOff val="0"/>
            <a:alphaOff val="0"/>
          </a:schemeClr>
        </a:solid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b="1" kern="1200"/>
            <a:t>Kamu Kurumsal  Risk Yönetimi Rehberi,</a:t>
          </a:r>
          <a:endParaRPr lang="en-US" sz="2100" kern="1200"/>
        </a:p>
      </dsp:txBody>
      <dsp:txXfrm>
        <a:off x="696351" y="2425286"/>
        <a:ext cx="2961038" cy="954153"/>
      </dsp:txXfrm>
    </dsp:sp>
    <dsp:sp modelId="{E5CED5F4-4C03-41BE-92D8-A4B33D53B442}">
      <dsp:nvSpPr>
        <dsp:cNvPr id="0" name=""/>
        <dsp:cNvSpPr/>
      </dsp:nvSpPr>
      <dsp:spPr>
        <a:xfrm>
          <a:off x="1002506" y="3593401"/>
          <a:ext cx="4010025" cy="1013523"/>
        </a:xfrm>
        <a:prstGeom prst="roundRect">
          <a:avLst>
            <a:gd name="adj" fmla="val 10000"/>
          </a:avLst>
        </a:prstGeom>
        <a:solidFill>
          <a:schemeClr val="accent5">
            <a:hueOff val="0"/>
            <a:satOff val="0"/>
            <a:lumOff val="0"/>
            <a:alphaOff val="0"/>
          </a:schemeClr>
        </a:solid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b="1" kern="1200"/>
            <a:t>Kamu İç Kontrol Rehberi </a:t>
          </a:r>
          <a:endParaRPr lang="en-US" sz="2100" kern="1200"/>
        </a:p>
      </dsp:txBody>
      <dsp:txXfrm>
        <a:off x="1032191" y="3623086"/>
        <a:ext cx="2956025" cy="954153"/>
      </dsp:txXfrm>
    </dsp:sp>
    <dsp:sp modelId="{D10F1D77-7FFD-4272-B15D-7F1D256D880D}">
      <dsp:nvSpPr>
        <dsp:cNvPr id="0" name=""/>
        <dsp:cNvSpPr/>
      </dsp:nvSpPr>
      <dsp:spPr>
        <a:xfrm>
          <a:off x="3351235" y="776266"/>
          <a:ext cx="658790" cy="658790"/>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3499463" y="776266"/>
        <a:ext cx="362334" cy="495739"/>
      </dsp:txXfrm>
    </dsp:sp>
    <dsp:sp modelId="{24AF2555-37C5-47FD-9084-D66CB29C952A}">
      <dsp:nvSpPr>
        <dsp:cNvPr id="0" name=""/>
        <dsp:cNvSpPr/>
      </dsp:nvSpPr>
      <dsp:spPr>
        <a:xfrm>
          <a:off x="3687074" y="1974067"/>
          <a:ext cx="658790" cy="658790"/>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3835302" y="1974067"/>
        <a:ext cx="362334" cy="495739"/>
      </dsp:txXfrm>
    </dsp:sp>
    <dsp:sp modelId="{640D09B1-F2D0-4663-9EA7-4EB2ED9524E1}">
      <dsp:nvSpPr>
        <dsp:cNvPr id="0" name=""/>
        <dsp:cNvSpPr/>
      </dsp:nvSpPr>
      <dsp:spPr>
        <a:xfrm>
          <a:off x="4017902" y="3171867"/>
          <a:ext cx="658790" cy="658790"/>
        </a:xfrm>
        <a:prstGeom prst="downArrow">
          <a:avLst>
            <a:gd name="adj1" fmla="val 55000"/>
            <a:gd name="adj2" fmla="val 45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4166130" y="3171867"/>
        <a:ext cx="362334" cy="4957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A2C1B5-E210-4E7D-86FF-564B5845E8E3}">
      <dsp:nvSpPr>
        <dsp:cNvPr id="0" name=""/>
        <dsp:cNvSpPr/>
      </dsp:nvSpPr>
      <dsp:spPr>
        <a:xfrm>
          <a:off x="0" y="0"/>
          <a:ext cx="4729028" cy="359380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tr-TR" sz="6500" kern="1200" baseline="0"/>
            <a:t>Risk;</a:t>
          </a:r>
          <a:endParaRPr lang="en-US" sz="6500" kern="1200"/>
        </a:p>
      </dsp:txBody>
      <dsp:txXfrm>
        <a:off x="0" y="0"/>
        <a:ext cx="4729028" cy="1940654"/>
      </dsp:txXfrm>
    </dsp:sp>
    <dsp:sp modelId="{7BB93990-FE23-4ED5-9D15-1271215D80F3}">
      <dsp:nvSpPr>
        <dsp:cNvPr id="0" name=""/>
        <dsp:cNvSpPr/>
      </dsp:nvSpPr>
      <dsp:spPr>
        <a:xfrm>
          <a:off x="0" y="1868778"/>
          <a:ext cx="2364514" cy="165315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tr-TR" sz="2300" u="sng" kern="1200" baseline="0"/>
            <a:t>Belirli bir amaç veya faaliyet</a:t>
          </a:r>
          <a:r>
            <a:rPr lang="tr-TR" sz="2300" kern="1200" baseline="0"/>
            <a:t> söz konusu olduğunda gündeme gelen,</a:t>
          </a:r>
          <a:endParaRPr lang="en-US" sz="2300" kern="1200"/>
        </a:p>
      </dsp:txBody>
      <dsp:txXfrm>
        <a:off x="0" y="1868778"/>
        <a:ext cx="2364514" cy="1653150"/>
      </dsp:txXfrm>
    </dsp:sp>
    <dsp:sp modelId="{6CC24991-BAD9-4B03-848E-B0806F027880}">
      <dsp:nvSpPr>
        <dsp:cNvPr id="0" name=""/>
        <dsp:cNvSpPr/>
      </dsp:nvSpPr>
      <dsp:spPr>
        <a:xfrm>
          <a:off x="2364514" y="1868778"/>
          <a:ext cx="2364514" cy="1653150"/>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tr-TR" sz="2300" u="sng" kern="1200" baseline="0" dirty="0"/>
            <a:t>Geleceğe dair</a:t>
          </a:r>
          <a:r>
            <a:rPr lang="tr-TR" sz="2300" kern="1200" baseline="0" dirty="0"/>
            <a:t> ve </a:t>
          </a:r>
          <a:r>
            <a:rPr lang="tr-TR" sz="2300" u="sng" kern="1200" baseline="0" dirty="0"/>
            <a:t>çoğu zaman negatif</a:t>
          </a:r>
          <a:r>
            <a:rPr lang="tr-TR" sz="2300" kern="1200" baseline="0" dirty="0"/>
            <a:t> çağrışımları olan bir kavramdır.</a:t>
          </a:r>
          <a:endParaRPr lang="en-US" sz="2300" kern="1200" dirty="0"/>
        </a:p>
      </dsp:txBody>
      <dsp:txXfrm>
        <a:off x="2364514" y="1868778"/>
        <a:ext cx="2364514" cy="16531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AE3F84-CF41-4D09-9A71-673EE6CD08FD}">
      <dsp:nvSpPr>
        <dsp:cNvPr id="0" name=""/>
        <dsp:cNvSpPr/>
      </dsp:nvSpPr>
      <dsp:spPr>
        <a:xfrm>
          <a:off x="2277" y="340324"/>
          <a:ext cx="1806475" cy="108388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dirty="0"/>
            <a:t>Üst Yöneticiler</a:t>
          </a:r>
          <a:endParaRPr lang="en-US" sz="1900" kern="1200" dirty="0"/>
        </a:p>
      </dsp:txBody>
      <dsp:txXfrm>
        <a:off x="2277" y="340324"/>
        <a:ext cx="1806475" cy="1083885"/>
      </dsp:txXfrm>
    </dsp:sp>
    <dsp:sp modelId="{F0272F4C-EA96-4726-8055-5D3BA378B69C}">
      <dsp:nvSpPr>
        <dsp:cNvPr id="0" name=""/>
        <dsp:cNvSpPr/>
      </dsp:nvSpPr>
      <dsp:spPr>
        <a:xfrm>
          <a:off x="1989400" y="340324"/>
          <a:ext cx="1806475" cy="1083885"/>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a:t>Birim Yöneticileri ve Birim Çalışanları</a:t>
          </a:r>
          <a:endParaRPr lang="en-US" sz="1900" kern="1200"/>
        </a:p>
      </dsp:txBody>
      <dsp:txXfrm>
        <a:off x="1989400" y="340324"/>
        <a:ext cx="1806475" cy="1083885"/>
      </dsp:txXfrm>
    </dsp:sp>
    <dsp:sp modelId="{6635FD08-6D72-4E27-BC65-96A87892A9D5}">
      <dsp:nvSpPr>
        <dsp:cNvPr id="0" name=""/>
        <dsp:cNvSpPr/>
      </dsp:nvSpPr>
      <dsp:spPr>
        <a:xfrm>
          <a:off x="3976523" y="340324"/>
          <a:ext cx="1806475" cy="108388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dirty="0"/>
            <a:t>İdare Risk Koordinatörü (İRK)</a:t>
          </a:r>
          <a:endParaRPr lang="en-US" sz="1900" kern="1200" dirty="0"/>
        </a:p>
      </dsp:txBody>
      <dsp:txXfrm>
        <a:off x="3976523" y="340324"/>
        <a:ext cx="1806475" cy="1083885"/>
      </dsp:txXfrm>
    </dsp:sp>
    <dsp:sp modelId="{6F752013-8DBE-4BF9-B356-B096967647E0}">
      <dsp:nvSpPr>
        <dsp:cNvPr id="0" name=""/>
        <dsp:cNvSpPr/>
      </dsp:nvSpPr>
      <dsp:spPr>
        <a:xfrm>
          <a:off x="5963647" y="340324"/>
          <a:ext cx="1806475" cy="108388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dirty="0"/>
            <a:t>Birim Risk Koordinatörü (BRK)</a:t>
          </a:r>
          <a:endParaRPr lang="en-US" sz="1900" kern="1200" dirty="0"/>
        </a:p>
      </dsp:txBody>
      <dsp:txXfrm>
        <a:off x="5963647" y="340324"/>
        <a:ext cx="1806475" cy="1083885"/>
      </dsp:txXfrm>
    </dsp:sp>
    <dsp:sp modelId="{92839CC6-14E2-4265-802F-0179A4E49DE3}">
      <dsp:nvSpPr>
        <dsp:cNvPr id="0" name=""/>
        <dsp:cNvSpPr/>
      </dsp:nvSpPr>
      <dsp:spPr>
        <a:xfrm>
          <a:off x="2277" y="1604857"/>
          <a:ext cx="1806475" cy="108388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a:t>Alt Birim Risk Koordinatörü</a:t>
          </a:r>
          <a:endParaRPr lang="en-US" sz="1900" kern="1200"/>
        </a:p>
      </dsp:txBody>
      <dsp:txXfrm>
        <a:off x="2277" y="1604857"/>
        <a:ext cx="1806475" cy="1083885"/>
      </dsp:txXfrm>
    </dsp:sp>
    <dsp:sp modelId="{92F96C8B-443D-48A4-ADBF-349BE52BF4D9}">
      <dsp:nvSpPr>
        <dsp:cNvPr id="0" name=""/>
        <dsp:cNvSpPr/>
      </dsp:nvSpPr>
      <dsp:spPr>
        <a:xfrm>
          <a:off x="1989400" y="1604857"/>
          <a:ext cx="1806475" cy="108388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dirty="0"/>
            <a:t>Strateji Geliştirme Kurulu</a:t>
          </a:r>
          <a:endParaRPr lang="en-US" sz="1900" kern="1200" dirty="0"/>
        </a:p>
      </dsp:txBody>
      <dsp:txXfrm>
        <a:off x="1989400" y="1604857"/>
        <a:ext cx="1806475" cy="1083885"/>
      </dsp:txXfrm>
    </dsp:sp>
    <dsp:sp modelId="{7AF8B143-FE1C-4D7E-8F90-A4703AD3F464}">
      <dsp:nvSpPr>
        <dsp:cNvPr id="0" name=""/>
        <dsp:cNvSpPr/>
      </dsp:nvSpPr>
      <dsp:spPr>
        <a:xfrm>
          <a:off x="3976523" y="1604857"/>
          <a:ext cx="1806475" cy="1083885"/>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dirty="0"/>
            <a:t>İç Kontrol İzleme ve Yönlendirme Kurulu</a:t>
          </a:r>
          <a:endParaRPr lang="en-US" sz="1900" kern="1200" dirty="0"/>
        </a:p>
      </dsp:txBody>
      <dsp:txXfrm>
        <a:off x="3976523" y="1604857"/>
        <a:ext cx="1806475" cy="1083885"/>
      </dsp:txXfrm>
    </dsp:sp>
    <dsp:sp modelId="{F0F5EA00-FD9B-4E4C-A5EA-274BDA86E697}">
      <dsp:nvSpPr>
        <dsp:cNvPr id="0" name=""/>
        <dsp:cNvSpPr/>
      </dsp:nvSpPr>
      <dsp:spPr>
        <a:xfrm>
          <a:off x="5963647" y="1604857"/>
          <a:ext cx="1806475" cy="108388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kern="1200"/>
            <a:t>Mali Hizmetler Birim Yöneticisi ve Çalışanları</a:t>
          </a:r>
          <a:endParaRPr lang="en-US" sz="1900" kern="1200"/>
        </a:p>
      </dsp:txBody>
      <dsp:txXfrm>
        <a:off x="5963647" y="1604857"/>
        <a:ext cx="1806475" cy="10838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1BB127-94CB-4720-BD22-EFFE3685F2E4}">
      <dsp:nvSpPr>
        <dsp:cNvPr id="0" name=""/>
        <dsp:cNvSpPr/>
      </dsp:nvSpPr>
      <dsp:spPr>
        <a:xfrm>
          <a:off x="0" y="63722"/>
          <a:ext cx="5012532" cy="2206620"/>
        </a:xfrm>
        <a:prstGeom prst="round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Doğal risk seviyesi, idare tarafından riske yönelik herhangi bir ilave risk yönetimi faaliyeti uygulanmadan önceki risk seviyesidir. Doğal risk seviyesi, etki ve olasılık puanlarının çarpımı ile hesaplanır.</a:t>
          </a:r>
          <a:endParaRPr lang="en-US" sz="2300" kern="1200"/>
        </a:p>
      </dsp:txBody>
      <dsp:txXfrm>
        <a:off x="107718" y="171440"/>
        <a:ext cx="4797096" cy="1991184"/>
      </dsp:txXfrm>
    </dsp:sp>
    <dsp:sp modelId="{53635259-3400-495D-AED7-F2DD79F2E2B8}">
      <dsp:nvSpPr>
        <dsp:cNvPr id="0" name=""/>
        <dsp:cNvSpPr/>
      </dsp:nvSpPr>
      <dsp:spPr>
        <a:xfrm>
          <a:off x="0" y="2336582"/>
          <a:ext cx="5012532" cy="2206620"/>
        </a:xfrm>
        <a:prstGeom prst="roundRect">
          <a:avLst/>
        </a:prstGeom>
        <a:gradFill rotWithShape="0">
          <a:gsLst>
            <a:gs pos="0">
              <a:schemeClr val="accent2">
                <a:hueOff val="-4374192"/>
                <a:satOff val="-8420"/>
                <a:lumOff val="588"/>
                <a:alphaOff val="0"/>
                <a:tint val="94000"/>
                <a:satMod val="100000"/>
                <a:lumMod val="108000"/>
              </a:schemeClr>
            </a:gs>
            <a:gs pos="50000">
              <a:schemeClr val="accent2">
                <a:hueOff val="-4374192"/>
                <a:satOff val="-8420"/>
                <a:lumOff val="588"/>
                <a:alphaOff val="0"/>
                <a:tint val="98000"/>
                <a:shade val="100000"/>
                <a:satMod val="100000"/>
                <a:lumMod val="100000"/>
              </a:schemeClr>
            </a:gs>
            <a:gs pos="100000">
              <a:schemeClr val="accent2">
                <a:hueOff val="-4374192"/>
                <a:satOff val="-8420"/>
                <a:lumOff val="588"/>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b="1" kern="1200"/>
            <a:t>Doğal Risk Puanı= ETKİ X OLASILIK</a:t>
          </a:r>
          <a:endParaRPr lang="en-US" sz="2300" kern="1200"/>
        </a:p>
      </dsp:txBody>
      <dsp:txXfrm>
        <a:off x="107718" y="2444300"/>
        <a:ext cx="4797096" cy="19911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2EA723-D5DB-4AFB-ABA9-0B38BC9F1A0F}">
      <dsp:nvSpPr>
        <dsp:cNvPr id="0" name=""/>
        <dsp:cNvSpPr/>
      </dsp:nvSpPr>
      <dsp:spPr>
        <a:xfrm>
          <a:off x="3483749" y="1468813"/>
          <a:ext cx="770701" cy="91440"/>
        </a:xfrm>
        <a:custGeom>
          <a:avLst/>
          <a:gdLst/>
          <a:ahLst/>
          <a:cxnLst/>
          <a:rect l="0" t="0" r="0" b="0"/>
          <a:pathLst>
            <a:path>
              <a:moveTo>
                <a:pt x="0" y="45720"/>
              </a:moveTo>
              <a:lnTo>
                <a:pt x="770701"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49067" y="1510526"/>
        <a:ext cx="40065" cy="8013"/>
      </dsp:txXfrm>
    </dsp:sp>
    <dsp:sp modelId="{EABEF518-DDD4-4A60-8D82-5C74F7B6853A}">
      <dsp:nvSpPr>
        <dsp:cNvPr id="0" name=""/>
        <dsp:cNvSpPr/>
      </dsp:nvSpPr>
      <dsp:spPr>
        <a:xfrm>
          <a:off x="1631" y="469358"/>
          <a:ext cx="3483917" cy="209035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715" tIns="179195" rIns="170715" bIns="179195" numCol="1" spcCol="1270" anchor="ctr" anchorCtr="0">
          <a:noAutofit/>
        </a:bodyPr>
        <a:lstStyle/>
        <a:p>
          <a:pPr marL="0" lvl="0" indent="0" algn="ctr" defTabSz="1066800">
            <a:lnSpc>
              <a:spcPct val="100000"/>
            </a:lnSpc>
            <a:spcBef>
              <a:spcPct val="0"/>
            </a:spcBef>
            <a:spcAft>
              <a:spcPct val="35000"/>
            </a:spcAft>
            <a:buNone/>
          </a:pPr>
          <a:r>
            <a:rPr lang="tr-TR" sz="2400" kern="1200"/>
            <a:t>Aksaray Üniversitesi Birim Risk Eylem Planı Usul Ve Esasları çerçevesinde;</a:t>
          </a:r>
          <a:endParaRPr lang="en-US" sz="2400" kern="1200"/>
        </a:p>
      </dsp:txBody>
      <dsp:txXfrm>
        <a:off x="1631" y="469358"/>
        <a:ext cx="3483917" cy="2090350"/>
      </dsp:txXfrm>
    </dsp:sp>
    <dsp:sp modelId="{98E99A2A-DBBE-4AD9-BC55-A296AB2AE125}">
      <dsp:nvSpPr>
        <dsp:cNvPr id="0" name=""/>
        <dsp:cNvSpPr/>
      </dsp:nvSpPr>
      <dsp:spPr>
        <a:xfrm>
          <a:off x="4286850" y="469358"/>
          <a:ext cx="3483917" cy="2090350"/>
        </a:xfrm>
        <a:prstGeom prst="rect">
          <a:avLst/>
        </a:prstGeom>
        <a:solidFill>
          <a:schemeClr val="accent2">
            <a:hueOff val="-4374192"/>
            <a:satOff val="-8420"/>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715" tIns="179195" rIns="170715" bIns="179195" numCol="1" spcCol="1270" anchor="ctr" anchorCtr="0">
          <a:noAutofit/>
        </a:bodyPr>
        <a:lstStyle/>
        <a:p>
          <a:pPr marL="0" lvl="0" indent="0" algn="ctr" defTabSz="1066800">
            <a:lnSpc>
              <a:spcPct val="100000"/>
            </a:lnSpc>
            <a:spcBef>
              <a:spcPct val="0"/>
            </a:spcBef>
            <a:spcAft>
              <a:spcPct val="35000"/>
            </a:spcAft>
            <a:buNone/>
          </a:pPr>
          <a:r>
            <a:rPr lang="tr-TR" sz="2400" kern="1200"/>
            <a:t>Birim faaliyet riskleri, birim yöneticileri koordinasyonunda Ek-2 Birim Risk Değerlendirme Formu’na işlenecektir.</a:t>
          </a:r>
          <a:endParaRPr lang="en-US" sz="2400" kern="1200"/>
        </a:p>
      </dsp:txBody>
      <dsp:txXfrm>
        <a:off x="4286850" y="469358"/>
        <a:ext cx="3483917" cy="20903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E32F2-58C7-4166-9B57-0F675419CD58}">
      <dsp:nvSpPr>
        <dsp:cNvPr id="0" name=""/>
        <dsp:cNvSpPr/>
      </dsp:nvSpPr>
      <dsp:spPr>
        <a:xfrm>
          <a:off x="0" y="1442"/>
          <a:ext cx="5012532" cy="1105649"/>
        </a:xfrm>
        <a:prstGeom prst="round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Birim Risk Eylem Planı her yılın ilk 6 aylık döneminde izlenecek, ikinci 6 aylık dönemde değerlendirmesi yapılarak raporlanacaktır.</a:t>
          </a:r>
          <a:endParaRPr lang="en-US" sz="2100" kern="1200"/>
        </a:p>
      </dsp:txBody>
      <dsp:txXfrm>
        <a:off x="53973" y="55415"/>
        <a:ext cx="4904586" cy="997703"/>
      </dsp:txXfrm>
    </dsp:sp>
    <dsp:sp modelId="{B66B5326-52AF-4640-B56E-E63EDF2A94B7}">
      <dsp:nvSpPr>
        <dsp:cNvPr id="0" name=""/>
        <dsp:cNvSpPr/>
      </dsp:nvSpPr>
      <dsp:spPr>
        <a:xfrm>
          <a:off x="0" y="1167572"/>
          <a:ext cx="5012532" cy="1105649"/>
        </a:xfrm>
        <a:prstGeom prst="roundRect">
          <a:avLst/>
        </a:prstGeom>
        <a:gradFill rotWithShape="0">
          <a:gsLst>
            <a:gs pos="0">
              <a:schemeClr val="accent2">
                <a:hueOff val="-1458064"/>
                <a:satOff val="-2807"/>
                <a:lumOff val="196"/>
                <a:alphaOff val="0"/>
                <a:tint val="94000"/>
                <a:satMod val="100000"/>
                <a:lumMod val="108000"/>
              </a:schemeClr>
            </a:gs>
            <a:gs pos="50000">
              <a:schemeClr val="accent2">
                <a:hueOff val="-1458064"/>
                <a:satOff val="-2807"/>
                <a:lumOff val="196"/>
                <a:alphaOff val="0"/>
                <a:tint val="98000"/>
                <a:shade val="100000"/>
                <a:satMod val="100000"/>
                <a:lumMod val="100000"/>
              </a:schemeClr>
            </a:gs>
            <a:gs pos="100000">
              <a:schemeClr val="accent2">
                <a:hueOff val="-1458064"/>
                <a:satOff val="-2807"/>
                <a:lumOff val="196"/>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Riskler yılda en az iki defa periyodik olarak gözden geçirilir ve geliştirilen faaliyetlerle revize edilir.</a:t>
          </a:r>
          <a:endParaRPr lang="en-US" sz="2100" kern="1200"/>
        </a:p>
      </dsp:txBody>
      <dsp:txXfrm>
        <a:off x="53973" y="1221545"/>
        <a:ext cx="4904586" cy="997703"/>
      </dsp:txXfrm>
    </dsp:sp>
    <dsp:sp modelId="{C6BDD70F-29A7-416B-AA68-48E445D4D14F}">
      <dsp:nvSpPr>
        <dsp:cNvPr id="0" name=""/>
        <dsp:cNvSpPr/>
      </dsp:nvSpPr>
      <dsp:spPr>
        <a:xfrm>
          <a:off x="0" y="2333702"/>
          <a:ext cx="5012532" cy="1105649"/>
        </a:xfrm>
        <a:prstGeom prst="roundRect">
          <a:avLst/>
        </a:prstGeom>
        <a:gradFill rotWithShape="0">
          <a:gsLst>
            <a:gs pos="0">
              <a:schemeClr val="accent2">
                <a:hueOff val="-2916128"/>
                <a:satOff val="-5613"/>
                <a:lumOff val="392"/>
                <a:alphaOff val="0"/>
                <a:tint val="94000"/>
                <a:satMod val="100000"/>
                <a:lumMod val="108000"/>
              </a:schemeClr>
            </a:gs>
            <a:gs pos="50000">
              <a:schemeClr val="accent2">
                <a:hueOff val="-2916128"/>
                <a:satOff val="-5613"/>
                <a:lumOff val="392"/>
                <a:alphaOff val="0"/>
                <a:tint val="98000"/>
                <a:shade val="100000"/>
                <a:satMod val="100000"/>
                <a:lumMod val="100000"/>
              </a:schemeClr>
            </a:gs>
            <a:gs pos="100000">
              <a:schemeClr val="accent2">
                <a:hueOff val="-2916128"/>
                <a:satOff val="-5613"/>
                <a:lumOff val="392"/>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Hazırlanan Risk Eylem Planı her yıl güncellenir ve geliştirilir.</a:t>
          </a:r>
          <a:endParaRPr lang="en-US" sz="2100" kern="1200"/>
        </a:p>
      </dsp:txBody>
      <dsp:txXfrm>
        <a:off x="53973" y="2387675"/>
        <a:ext cx="4904586" cy="997703"/>
      </dsp:txXfrm>
    </dsp:sp>
    <dsp:sp modelId="{DB719E55-62A5-45F3-A4C0-08D0E2FA4B47}">
      <dsp:nvSpPr>
        <dsp:cNvPr id="0" name=""/>
        <dsp:cNvSpPr/>
      </dsp:nvSpPr>
      <dsp:spPr>
        <a:xfrm>
          <a:off x="0" y="3499832"/>
          <a:ext cx="5012532" cy="1105649"/>
        </a:xfrm>
        <a:prstGeom prst="roundRect">
          <a:avLst/>
        </a:prstGeom>
        <a:gradFill rotWithShape="0">
          <a:gsLst>
            <a:gs pos="0">
              <a:schemeClr val="accent2">
                <a:hueOff val="-4374192"/>
                <a:satOff val="-8420"/>
                <a:lumOff val="588"/>
                <a:alphaOff val="0"/>
                <a:tint val="94000"/>
                <a:satMod val="100000"/>
                <a:lumMod val="108000"/>
              </a:schemeClr>
            </a:gs>
            <a:gs pos="50000">
              <a:schemeClr val="accent2">
                <a:hueOff val="-4374192"/>
                <a:satOff val="-8420"/>
                <a:lumOff val="588"/>
                <a:alphaOff val="0"/>
                <a:tint val="98000"/>
                <a:shade val="100000"/>
                <a:satMod val="100000"/>
                <a:lumMod val="100000"/>
              </a:schemeClr>
            </a:gs>
            <a:gs pos="100000">
              <a:schemeClr val="accent2">
                <a:hueOff val="-4374192"/>
                <a:satOff val="-8420"/>
                <a:lumOff val="588"/>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a:t>Yeni ortaya çıkan risklere ve değişen şartlara göre şablonda düzeltmeler yapılır.</a:t>
          </a:r>
          <a:endParaRPr lang="en-US" sz="2100" kern="1200"/>
        </a:p>
      </dsp:txBody>
      <dsp:txXfrm>
        <a:off x="53973" y="3553805"/>
        <a:ext cx="4904586" cy="99770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3AD56697-3723-432F-8FFF-21E8ED138991}" type="datetimeFigureOut">
              <a:rPr lang="tr-TR" smtClean="0"/>
              <a:pPr/>
              <a:t>6.05.2025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2990811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AD56697-3723-432F-8FFF-21E8ED138991}" type="datetimeFigureOut">
              <a:rPr lang="tr-TR" smtClean="0"/>
              <a:pPr/>
              <a:t>6.05.2025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1898322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3AD56697-3723-432F-8FFF-21E8ED138991}" type="datetimeFigureOut">
              <a:rPr lang="tr-TR" smtClean="0"/>
              <a:pPr/>
              <a:t>6.05.2025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507976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3AD56697-3723-432F-8FFF-21E8ED138991}" type="datetimeFigureOut">
              <a:rPr lang="tr-TR" smtClean="0"/>
              <a:pPr/>
              <a:t>6.05.2025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4169224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Content Placeholder 3"/>
          <p:cNvSpPr>
            <a:spLocks noGrp="1"/>
          </p:cNvSpPr>
          <p:nvPr>
            <p:ph sz="quarter" idx="13"/>
          </p:nvPr>
        </p:nvSpPr>
        <p:spPr>
          <a:xfrm>
            <a:off x="685331" y="3051013"/>
            <a:ext cx="3829520"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3" name="Content Placeholder 5"/>
          <p:cNvSpPr>
            <a:spLocks noGrp="1"/>
          </p:cNvSpPr>
          <p:nvPr>
            <p:ph sz="quarter" idx="14"/>
          </p:nvPr>
        </p:nvSpPr>
        <p:spPr>
          <a:xfrm>
            <a:off x="4629150" y="3051013"/>
            <a:ext cx="3829051"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3AD56697-3723-432F-8FFF-21E8ED138991}" type="datetimeFigureOut">
              <a:rPr lang="tr-TR" smtClean="0"/>
              <a:pPr/>
              <a:t>6.05.2025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4085237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3AD56697-3723-432F-8FFF-21E8ED138991}" type="datetimeFigureOut">
              <a:rPr lang="tr-TR" smtClean="0"/>
              <a:pPr/>
              <a:t>6.05.2025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1267608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3AD56697-3723-432F-8FFF-21E8ED138991}" type="datetimeFigureOut">
              <a:rPr lang="tr-TR" smtClean="0"/>
              <a:pPr/>
              <a:t>6.05.2025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1574544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tr-TR"/>
              <a:t>Asıl başlık stilini düzenlemek için tıklayın</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AD56697-3723-432F-8FFF-21E8ED138991}" type="datetimeFigureOut">
              <a:rPr lang="tr-TR" smtClean="0"/>
              <a:pPr/>
              <a:t>6.05.2025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989909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AD56697-3723-432F-8FFF-21E8ED138991}" type="datetimeFigureOut">
              <a:rPr lang="tr-TR" smtClean="0"/>
              <a:pPr/>
              <a:t>6.05.2025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1866393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AD56697-3723-432F-8FFF-21E8ED138991}" type="datetimeFigureOut">
              <a:rPr lang="tr-TR" smtClean="0"/>
              <a:pPr/>
              <a:t>6.05.2025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264589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AD56697-3723-432F-8FFF-21E8ED138991}" type="datetimeFigureOut">
              <a:rPr lang="tr-TR" smtClean="0"/>
              <a:pPr/>
              <a:t>6.05.2025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3368151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AD56697-3723-432F-8FFF-21E8ED138991}" type="datetimeFigureOut">
              <a:rPr lang="tr-TR" smtClean="0"/>
              <a:pPr/>
              <a:t>6.05.2025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EBC33-1E9E-46C2-BF04-5828B6C28264}" type="slidenum">
              <a:rPr lang="tr-TR" smtClean="0"/>
              <a:pPr/>
              <a:t>‹#›</a:t>
            </a:fld>
            <a:endParaRPr lang="tr-TR"/>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5077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AD56697-3723-432F-8FFF-21E8ED138991}" type="datetimeFigureOut">
              <a:rPr lang="tr-TR" smtClean="0"/>
              <a:pPr/>
              <a:t>6.05.2025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157365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3AD56697-3723-432F-8FFF-21E8ED138991}" type="datetimeFigureOut">
              <a:rPr lang="tr-TR" smtClean="0"/>
              <a:pPr/>
              <a:t>6.05.2025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569086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3AD56697-3723-432F-8FFF-21E8ED138991}" type="datetimeFigureOut">
              <a:rPr lang="tr-TR" smtClean="0"/>
              <a:pPr/>
              <a:t>6.05.2025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3353452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AD56697-3723-432F-8FFF-21E8ED138991}" type="datetimeFigureOut">
              <a:rPr lang="tr-TR" smtClean="0"/>
              <a:pPr/>
              <a:t>6.05.2025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37645217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tr-TR"/>
              <a:t>Asıl başlık stilini düzenlemek için tıklayın</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AD56697-3723-432F-8FFF-21E8ED138991}" type="datetimeFigureOut">
              <a:rPr lang="tr-TR" smtClean="0"/>
              <a:pPr/>
              <a:t>6.05.2025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3984162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p>
            <a:r>
              <a:rPr kumimoji="0" lang="tr-TR"/>
              <a:t>Asıl başlık stili için tıklatın</a:t>
            </a:r>
            <a:endParaRPr kumimoji="0" lang="en-US"/>
          </a:p>
        </p:txBody>
      </p:sp>
      <p:sp>
        <p:nvSpPr>
          <p:cNvPr id="3" name="2 İçerik Yer Tutucusu"/>
          <p:cNvSpPr>
            <a:spLocks noGrp="1"/>
          </p:cNvSpPr>
          <p:nvPr>
            <p:ph idx="1"/>
          </p:nvPr>
        </p:nvSpPr>
        <p:spPr>
          <a:xfrm>
            <a:off x="502920" y="530352"/>
            <a:ext cx="8183880" cy="4187952"/>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3AD56697-3723-432F-8FFF-21E8ED138991}" type="datetimeFigureOut">
              <a:rPr lang="tr-TR" smtClean="0"/>
              <a:pPr/>
              <a:t>6.05.2025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C51EBC33-1E9E-46C2-BF04-5828B6C28264}" type="slidenum">
              <a:rPr lang="tr-TR" smtClean="0"/>
              <a:pPr/>
              <a:t>‹#›</a:t>
            </a:fld>
            <a:endParaRPr lang="tr-TR"/>
          </a:p>
        </p:txBody>
      </p:sp>
    </p:spTree>
    <p:extLst>
      <p:ext uri="{BB962C8B-B14F-4D97-AF65-F5344CB8AC3E}">
        <p14:creationId xmlns:p14="http://schemas.microsoft.com/office/powerpoint/2010/main" val="2198999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3AD56697-3723-432F-8FFF-21E8ED138991}" type="datetimeFigureOut">
              <a:rPr lang="tr-TR" smtClean="0"/>
              <a:pPr/>
              <a:t>6.05.2025</a:t>
            </a:fld>
            <a:endParaRPr lang="tr-TR"/>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tr-TR"/>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C51EBC33-1E9E-46C2-BF04-5828B6C28264}" type="slidenum">
              <a:rPr lang="tr-TR" smtClean="0"/>
              <a:pPr/>
              <a:t>‹#›</a:t>
            </a:fld>
            <a:endParaRPr lang="tr-TR"/>
          </a:p>
        </p:txBody>
      </p:sp>
    </p:spTree>
    <p:extLst>
      <p:ext uri="{BB962C8B-B14F-4D97-AF65-F5344CB8AC3E}">
        <p14:creationId xmlns:p14="http://schemas.microsoft.com/office/powerpoint/2010/main" val="9116957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png"/><Relationship Id="rId7" Type="http://schemas.openxmlformats.org/officeDocument/2006/relationships/diagramColors" Target="../diagrams/colors5.xml"/><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18.jpe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5.png"/><Relationship Id="rId7" Type="http://schemas.openxmlformats.org/officeDocument/2006/relationships/diagramColors" Target="../diagrams/colors7.xml"/><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7" name="Picture 16">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graphicFrame>
        <p:nvGraphicFramePr>
          <p:cNvPr id="7" name="4 İçerik Yer Tutucusu">
            <a:extLst>
              <a:ext uri="{FF2B5EF4-FFF2-40B4-BE49-F238E27FC236}">
                <a16:creationId xmlns:a16="http://schemas.microsoft.com/office/drawing/2014/main" id="{824B7485-8C66-FBB8-2A7B-F31679AACE4A}"/>
              </a:ext>
            </a:extLst>
          </p:cNvPr>
          <p:cNvGraphicFramePr>
            <a:graphicFrameLocks noGrp="1"/>
          </p:cNvGraphicFramePr>
          <p:nvPr>
            <p:ph idx="1"/>
            <p:extLst>
              <p:ext uri="{D42A27DB-BD31-4B8C-83A1-F6EECF244321}">
                <p14:modId xmlns:p14="http://schemas.microsoft.com/office/powerpoint/2010/main" val="3040006595"/>
              </p:ext>
            </p:extLst>
          </p:nvPr>
        </p:nvGraphicFramePr>
        <p:xfrm>
          <a:off x="3445668" y="548680"/>
          <a:ext cx="5374804" cy="56166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Verimlilik öğeleri bulunan masa">
            <a:extLst>
              <a:ext uri="{FF2B5EF4-FFF2-40B4-BE49-F238E27FC236}">
                <a16:creationId xmlns:a16="http://schemas.microsoft.com/office/drawing/2014/main" id="{4E15A34B-517F-1A51-CFB3-F0DB7AD2F6B9}"/>
              </a:ext>
            </a:extLst>
          </p:cNvPr>
          <p:cNvPicPr>
            <a:picLocks noChangeAspect="1"/>
          </p:cNvPicPr>
          <p:nvPr/>
        </p:nvPicPr>
        <p:blipFill>
          <a:blip r:embed="rId2"/>
          <a:srcRect l="47144" r="23476" b="-1"/>
          <a:stretch/>
        </p:blipFill>
        <p:spPr>
          <a:xfrm>
            <a:off x="20" y="10"/>
            <a:ext cx="3018550" cy="6857990"/>
          </a:xfrm>
          <a:prstGeom prst="rect">
            <a:avLst/>
          </a:prstGeom>
        </p:spPr>
      </p:pic>
      <p:sp>
        <p:nvSpPr>
          <p:cNvPr id="20" name="Rectangle 19">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8570" y="-2"/>
            <a:ext cx="60985"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Başlık 1">
            <a:extLst>
              <a:ext uri="{FF2B5EF4-FFF2-40B4-BE49-F238E27FC236}">
                <a16:creationId xmlns:a16="http://schemas.microsoft.com/office/drawing/2014/main" id="{696B334A-BD04-070D-DDED-EFB4146F8734}"/>
              </a:ext>
            </a:extLst>
          </p:cNvPr>
          <p:cNvSpPr>
            <a:spLocks noGrp="1"/>
          </p:cNvSpPr>
          <p:nvPr>
            <p:ph type="title"/>
          </p:nvPr>
        </p:nvSpPr>
        <p:spPr>
          <a:xfrm>
            <a:off x="3348787" y="618517"/>
            <a:ext cx="5004665" cy="938275"/>
          </a:xfrm>
        </p:spPr>
        <p:txBody>
          <a:bodyPr>
            <a:normAutofit/>
          </a:bodyPr>
          <a:lstStyle/>
          <a:p>
            <a:r>
              <a:rPr lang="tr-TR" sz="2800" dirty="0"/>
              <a:t>KAPSAM </a:t>
            </a:r>
          </a:p>
        </p:txBody>
      </p:sp>
      <p:sp>
        <p:nvSpPr>
          <p:cNvPr id="3" name="İçerik Yer Tutucusu 2">
            <a:extLst>
              <a:ext uri="{FF2B5EF4-FFF2-40B4-BE49-F238E27FC236}">
                <a16:creationId xmlns:a16="http://schemas.microsoft.com/office/drawing/2014/main" id="{F4577EBA-18B3-DF37-4C2D-00DFA70A395F}"/>
              </a:ext>
            </a:extLst>
          </p:cNvPr>
          <p:cNvSpPr>
            <a:spLocks noGrp="1"/>
          </p:cNvSpPr>
          <p:nvPr>
            <p:ph idx="1"/>
          </p:nvPr>
        </p:nvSpPr>
        <p:spPr>
          <a:xfrm>
            <a:off x="3348786" y="2060848"/>
            <a:ext cx="5410701" cy="3730351"/>
          </a:xfrm>
        </p:spPr>
        <p:txBody>
          <a:bodyPr>
            <a:normAutofit/>
          </a:bodyPr>
          <a:lstStyle/>
          <a:p>
            <a:pPr>
              <a:lnSpc>
                <a:spcPct val="110000"/>
              </a:lnSpc>
            </a:pPr>
            <a:r>
              <a:rPr lang="tr-TR" sz="1700" b="1" dirty="0">
                <a:latin typeface="+mj-lt"/>
                <a:cs typeface="Times New Roman" pitchFamily="18" charset="0"/>
              </a:rPr>
              <a:t>Risk Yönetimi İçin Yasal Dayanak</a:t>
            </a:r>
          </a:p>
          <a:p>
            <a:pPr>
              <a:lnSpc>
                <a:spcPct val="110000"/>
              </a:lnSpc>
            </a:pPr>
            <a:r>
              <a:rPr lang="tr-TR" sz="1700" b="1" dirty="0">
                <a:latin typeface="+mj-lt"/>
                <a:cs typeface="Times New Roman" pitchFamily="18" charset="0"/>
              </a:rPr>
              <a:t>Risk Nedir?</a:t>
            </a:r>
          </a:p>
          <a:p>
            <a:pPr>
              <a:lnSpc>
                <a:spcPct val="110000"/>
              </a:lnSpc>
            </a:pPr>
            <a:r>
              <a:rPr lang="tr-TR" sz="1700" b="1" dirty="0">
                <a:latin typeface="+mj-lt"/>
                <a:cs typeface="Times New Roman" pitchFamily="18" charset="0"/>
              </a:rPr>
              <a:t>Risk İletişimi Rol ve Sorumluluklar</a:t>
            </a:r>
          </a:p>
          <a:p>
            <a:pPr>
              <a:lnSpc>
                <a:spcPct val="110000"/>
              </a:lnSpc>
            </a:pPr>
            <a:r>
              <a:rPr lang="tr-TR" sz="1700" b="1" dirty="0">
                <a:latin typeface="+mj-lt"/>
                <a:cs typeface="Times New Roman" pitchFamily="18" charset="0"/>
              </a:rPr>
              <a:t>Stratejik Risklerin Yönetim Süreci</a:t>
            </a:r>
          </a:p>
          <a:p>
            <a:pPr>
              <a:lnSpc>
                <a:spcPct val="110000"/>
              </a:lnSpc>
            </a:pPr>
            <a:r>
              <a:rPr lang="tr-TR" sz="1700" b="1" dirty="0">
                <a:latin typeface="+mj-lt"/>
                <a:cs typeface="Times New Roman" pitchFamily="18" charset="0"/>
              </a:rPr>
              <a:t> Risklerin Belirlenmesi, Değerlendirilmesi</a:t>
            </a:r>
          </a:p>
          <a:p>
            <a:pPr>
              <a:lnSpc>
                <a:spcPct val="110000"/>
              </a:lnSpc>
            </a:pPr>
            <a:r>
              <a:rPr lang="tr-TR" sz="1700" b="1" dirty="0">
                <a:latin typeface="+mj-lt"/>
                <a:cs typeface="Times New Roman" pitchFamily="18" charset="0"/>
              </a:rPr>
              <a:t> Faaliyet Risklerinin Yönetim Süreci</a:t>
            </a:r>
          </a:p>
          <a:p>
            <a:pPr>
              <a:lnSpc>
                <a:spcPct val="110000"/>
              </a:lnSpc>
            </a:pPr>
            <a:r>
              <a:rPr lang="tr-TR" sz="1700" b="1" dirty="0">
                <a:latin typeface="+mj-lt"/>
                <a:cs typeface="Times New Roman" pitchFamily="18" charset="0"/>
              </a:rPr>
              <a:t> Risklerin Belirlenmesi, Değerlendirilmesi</a:t>
            </a:r>
          </a:p>
          <a:p>
            <a:pPr>
              <a:lnSpc>
                <a:spcPct val="110000"/>
              </a:lnSpc>
            </a:pPr>
            <a:endParaRPr lang="tr-TR" sz="1700" dirty="0"/>
          </a:p>
        </p:txBody>
      </p:sp>
    </p:spTree>
    <p:extLst>
      <p:ext uri="{BB962C8B-B14F-4D97-AF65-F5344CB8AC3E}">
        <p14:creationId xmlns:p14="http://schemas.microsoft.com/office/powerpoint/2010/main" val="862750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Başlık"/>
          <p:cNvSpPr>
            <a:spLocks noGrp="1"/>
          </p:cNvSpPr>
          <p:nvPr>
            <p:ph type="title"/>
          </p:nvPr>
        </p:nvSpPr>
        <p:spPr>
          <a:xfrm>
            <a:off x="480805" y="1314450"/>
            <a:ext cx="2133002" cy="3680244"/>
          </a:xfrm>
        </p:spPr>
        <p:txBody>
          <a:bodyPr>
            <a:normAutofit/>
          </a:bodyPr>
          <a:lstStyle/>
          <a:p>
            <a:pPr algn="l"/>
            <a:r>
              <a:rPr lang="tr-TR" sz="3500"/>
              <a:t>Risklerin Yönetimi için Yasal Dayanak</a:t>
            </a:r>
          </a:p>
        </p:txBody>
      </p:sp>
      <p:pic>
        <p:nvPicPr>
          <p:cNvPr id="13" name="Picture 12">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5" name="Picture 14">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graphicFrame>
        <p:nvGraphicFramePr>
          <p:cNvPr id="5" name="2 İçerik Yer Tutucusu">
            <a:extLst>
              <a:ext uri="{FF2B5EF4-FFF2-40B4-BE49-F238E27FC236}">
                <a16:creationId xmlns:a16="http://schemas.microsoft.com/office/drawing/2014/main" id="{61AE1AA2-4186-0AD2-78BA-77B8815D2019}"/>
              </a:ext>
            </a:extLst>
          </p:cNvPr>
          <p:cNvGraphicFramePr>
            <a:graphicFrameLocks noGrp="1"/>
          </p:cNvGraphicFramePr>
          <p:nvPr>
            <p:ph idx="1"/>
            <p:extLst>
              <p:ext uri="{D42A27DB-BD31-4B8C-83A1-F6EECF244321}">
                <p14:modId xmlns:p14="http://schemas.microsoft.com/office/powerpoint/2010/main" val="3312065813"/>
              </p:ext>
            </p:extLst>
          </p:nvPr>
        </p:nvGraphicFramePr>
        <p:xfrm>
          <a:off x="3445668" y="889000"/>
          <a:ext cx="5012532"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37045EDB-9848-48E1-AF93-51B94A6B4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Başlık"/>
          <p:cNvSpPr>
            <a:spLocks noGrp="1"/>
          </p:cNvSpPr>
          <p:nvPr>
            <p:ph type="title"/>
          </p:nvPr>
        </p:nvSpPr>
        <p:spPr>
          <a:xfrm>
            <a:off x="685331" y="1343991"/>
            <a:ext cx="2358979" cy="4157256"/>
          </a:xfrm>
        </p:spPr>
        <p:txBody>
          <a:bodyPr>
            <a:normAutofit/>
          </a:bodyPr>
          <a:lstStyle/>
          <a:p>
            <a:pPr algn="l"/>
            <a:r>
              <a:rPr lang="tr-TR" sz="3800"/>
              <a:t>Risk Nedir?</a:t>
            </a:r>
          </a:p>
        </p:txBody>
      </p:sp>
      <p:sp>
        <p:nvSpPr>
          <p:cNvPr id="18" name="Rectangle: Rounded Corners 10">
            <a:extLst>
              <a:ext uri="{FF2B5EF4-FFF2-40B4-BE49-F238E27FC236}">
                <a16:creationId xmlns:a16="http://schemas.microsoft.com/office/drawing/2014/main" id="{099DAEF2-2587-42F9-A6E0-D0002FD4D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1253578"/>
            <a:ext cx="5194739" cy="4338083"/>
          </a:xfrm>
          <a:prstGeom prst="roundRect">
            <a:avLst>
              <a:gd name="adj" fmla="val 2158"/>
            </a:avLst>
          </a:prstGeom>
          <a:gradFill>
            <a:gsLst>
              <a:gs pos="0">
                <a:schemeClr val="bg1">
                  <a:lumMod val="95000"/>
                </a:schemeClr>
              </a:gs>
              <a:gs pos="100000">
                <a:schemeClr val="bg1">
                  <a:lumMod val="85000"/>
                </a:schemeClr>
              </a:gs>
            </a:gsLst>
            <a:lin ang="5400000" scaled="0"/>
          </a:gradFill>
          <a:ln w="82550" cap="sq">
            <a:solidFill>
              <a:schemeClr val="bg1">
                <a:lumMod val="95000"/>
              </a:schemeClr>
            </a:solidFill>
            <a:miter lim="800000"/>
          </a:ln>
          <a:scene3d>
            <a:camera prst="orthographicFront"/>
            <a:lightRig rig="threePt" dir="t">
              <a:rot lat="0" lon="0" rev="2700000"/>
            </a:lightRig>
          </a:scene3d>
          <a:sp3d contourW="6350">
            <a:bevelT h="38100"/>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2">
            <a:extLst>
              <a:ext uri="{FF2B5EF4-FFF2-40B4-BE49-F238E27FC236}">
                <a16:creationId xmlns:a16="http://schemas.microsoft.com/office/drawing/2014/main" id="{F96B48BD-04DD-4A15-B184-476ECCC40E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b="74141"/>
          <a:stretch/>
        </p:blipFill>
        <p:spPr>
          <a:xfrm>
            <a:off x="0" y="1"/>
            <a:ext cx="9144000" cy="1773382"/>
          </a:xfrm>
          <a:prstGeom prst="rect">
            <a:avLst/>
          </a:prstGeom>
        </p:spPr>
      </p:pic>
      <p:graphicFrame>
        <p:nvGraphicFramePr>
          <p:cNvPr id="5" name="2 İçerik Yer Tutucusu">
            <a:extLst>
              <a:ext uri="{FF2B5EF4-FFF2-40B4-BE49-F238E27FC236}">
                <a16:creationId xmlns:a16="http://schemas.microsoft.com/office/drawing/2014/main" id="{324D3CDD-DC01-03D9-7C63-25B18EE4343D}"/>
              </a:ext>
            </a:extLst>
          </p:cNvPr>
          <p:cNvGraphicFramePr>
            <a:graphicFrameLocks noGrp="1"/>
          </p:cNvGraphicFramePr>
          <p:nvPr>
            <p:ph idx="1"/>
            <p:extLst>
              <p:ext uri="{D42A27DB-BD31-4B8C-83A1-F6EECF244321}">
                <p14:modId xmlns:p14="http://schemas.microsoft.com/office/powerpoint/2010/main" val="389722022"/>
              </p:ext>
            </p:extLst>
          </p:nvPr>
        </p:nvGraphicFramePr>
        <p:xfrm>
          <a:off x="3723577" y="1625717"/>
          <a:ext cx="4729028" cy="3593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8B6C12-BE49-45C7-8E88-D16FE2E62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Hiyerarşi">
            <a:extLst>
              <a:ext uri="{FF2B5EF4-FFF2-40B4-BE49-F238E27FC236}">
                <a16:creationId xmlns:a16="http://schemas.microsoft.com/office/drawing/2014/main" id="{1D48E3EA-C166-F2DF-0C8F-E71FFAB6370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330" y="2662643"/>
            <a:ext cx="2411014" cy="2620850"/>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2" name="Picture 11">
            <a:extLst>
              <a:ext uri="{FF2B5EF4-FFF2-40B4-BE49-F238E27FC236}">
                <a16:creationId xmlns:a16="http://schemas.microsoft.com/office/drawing/2014/main" id="{9D3FC01C-4EFD-4868-8317-4C9F869318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Başlık 1">
            <a:extLst>
              <a:ext uri="{FF2B5EF4-FFF2-40B4-BE49-F238E27FC236}">
                <a16:creationId xmlns:a16="http://schemas.microsoft.com/office/drawing/2014/main" id="{DB312233-E1F5-6B72-6C9E-0D55DEE4C433}"/>
              </a:ext>
            </a:extLst>
          </p:cNvPr>
          <p:cNvSpPr>
            <a:spLocks noGrp="1"/>
          </p:cNvSpPr>
          <p:nvPr>
            <p:ph type="title"/>
          </p:nvPr>
        </p:nvSpPr>
        <p:spPr>
          <a:xfrm>
            <a:off x="685331" y="618517"/>
            <a:ext cx="7773338" cy="1082291"/>
          </a:xfrm>
        </p:spPr>
        <p:txBody>
          <a:bodyPr>
            <a:normAutofit/>
          </a:bodyPr>
          <a:lstStyle/>
          <a:p>
            <a:r>
              <a:rPr lang="tr-TR" dirty="0"/>
              <a:t>RİSK YÖNETİMİ NEDİR? </a:t>
            </a:r>
          </a:p>
        </p:txBody>
      </p:sp>
      <p:sp>
        <p:nvSpPr>
          <p:cNvPr id="3" name="İçerik Yer Tutucusu 2">
            <a:extLst>
              <a:ext uri="{FF2B5EF4-FFF2-40B4-BE49-F238E27FC236}">
                <a16:creationId xmlns:a16="http://schemas.microsoft.com/office/drawing/2014/main" id="{5043720C-702E-5602-C5B4-A13561FC1583}"/>
              </a:ext>
            </a:extLst>
          </p:cNvPr>
          <p:cNvSpPr>
            <a:spLocks noGrp="1"/>
          </p:cNvSpPr>
          <p:nvPr>
            <p:ph idx="1"/>
          </p:nvPr>
        </p:nvSpPr>
        <p:spPr>
          <a:xfrm>
            <a:off x="3096344" y="1916832"/>
            <a:ext cx="5796136" cy="3874367"/>
          </a:xfrm>
        </p:spPr>
        <p:txBody>
          <a:bodyPr>
            <a:noAutofit/>
          </a:bodyPr>
          <a:lstStyle/>
          <a:p>
            <a:pPr marL="0" indent="0" algn="just">
              <a:lnSpc>
                <a:spcPct val="110000"/>
              </a:lnSpc>
              <a:buNone/>
            </a:pPr>
            <a:r>
              <a:rPr lang="tr-TR" dirty="0"/>
              <a:t>Kurumsal risk yönetimi, idarelerin, stratejik amaç ve hedeflerini gerçekleştirmelerini birimlerin faaliyetlerini etkileyebilecek olay veya durumları; bütüncül bir bakış açısıyla belirlemeleri, etki ve olasılıklarını değerlendirmeleri, önem derecelerine göre önceliklendirmeleri, risklere yönelik alınacak kararları belirlemeleri ile riskleri izleme ve raporlamalarına dayanan kapsamlı, tekrar eden ve sistematik bir süreçtir.</a:t>
            </a:r>
          </a:p>
        </p:txBody>
      </p:sp>
    </p:spTree>
    <p:extLst>
      <p:ext uri="{BB962C8B-B14F-4D97-AF65-F5344CB8AC3E}">
        <p14:creationId xmlns:p14="http://schemas.microsoft.com/office/powerpoint/2010/main" val="339328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id="{6E3254AE-C4CD-426D-A6E8-7FA13B0F8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Hedef merkezi">
            <a:extLst>
              <a:ext uri="{FF2B5EF4-FFF2-40B4-BE49-F238E27FC236}">
                <a16:creationId xmlns:a16="http://schemas.microsoft.com/office/drawing/2014/main" id="{97CCD7C8-D6E3-6B2C-F0CE-9CE2416803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24128" y="2367091"/>
            <a:ext cx="2590057" cy="3424107"/>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22" name="Picture 18">
            <a:extLst>
              <a:ext uri="{FF2B5EF4-FFF2-40B4-BE49-F238E27FC236}">
                <a16:creationId xmlns:a16="http://schemas.microsoft.com/office/drawing/2014/main" id="{F5C53434-A0C7-4A81-8EB0-D460DAD9B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Başlık 1">
            <a:extLst>
              <a:ext uri="{FF2B5EF4-FFF2-40B4-BE49-F238E27FC236}">
                <a16:creationId xmlns:a16="http://schemas.microsoft.com/office/drawing/2014/main" id="{92506F70-C18C-6ADF-0627-F76443B94E55}"/>
              </a:ext>
            </a:extLst>
          </p:cNvPr>
          <p:cNvSpPr>
            <a:spLocks noGrp="1"/>
          </p:cNvSpPr>
          <p:nvPr>
            <p:ph type="title"/>
          </p:nvPr>
        </p:nvSpPr>
        <p:spPr>
          <a:xfrm>
            <a:off x="685331" y="618517"/>
            <a:ext cx="7415061" cy="1596177"/>
          </a:xfrm>
        </p:spPr>
        <p:txBody>
          <a:bodyPr>
            <a:normAutofit/>
          </a:bodyPr>
          <a:lstStyle/>
          <a:p>
            <a:r>
              <a:rPr lang="tr-TR" dirty="0"/>
              <a:t>RİSK YÖNETİMİNİN AMACI </a:t>
            </a:r>
          </a:p>
        </p:txBody>
      </p:sp>
      <p:sp>
        <p:nvSpPr>
          <p:cNvPr id="3" name="İçerik Yer Tutucusu 2">
            <a:extLst>
              <a:ext uri="{FF2B5EF4-FFF2-40B4-BE49-F238E27FC236}">
                <a16:creationId xmlns:a16="http://schemas.microsoft.com/office/drawing/2014/main" id="{15B6EBC8-C834-73F1-6508-B7CC8B71622C}"/>
              </a:ext>
            </a:extLst>
          </p:cNvPr>
          <p:cNvSpPr>
            <a:spLocks noGrp="1"/>
          </p:cNvSpPr>
          <p:nvPr>
            <p:ph idx="1"/>
          </p:nvPr>
        </p:nvSpPr>
        <p:spPr>
          <a:xfrm>
            <a:off x="179512" y="2367091"/>
            <a:ext cx="5040560" cy="3424108"/>
          </a:xfrm>
        </p:spPr>
        <p:txBody>
          <a:bodyPr>
            <a:noAutofit/>
          </a:bodyPr>
          <a:lstStyle/>
          <a:p>
            <a:pPr marL="0" indent="0" algn="just">
              <a:lnSpc>
                <a:spcPct val="110000"/>
              </a:lnSpc>
              <a:buNone/>
            </a:pPr>
            <a:r>
              <a:rPr lang="tr-TR" sz="1800" dirty="0">
                <a:latin typeface="Times New Roman" pitchFamily="18" charset="0"/>
                <a:cs typeface="Times New Roman" pitchFamily="18" charset="0"/>
              </a:rPr>
              <a:t>İdarenin stratejik amaç ve hedeflere ulaşılmasını etkileyebilecek riskler ile harcama birimlerinin faaliyet risklerinin  yönetilmesine yönelik hazırlanmıştır. </a:t>
            </a:r>
          </a:p>
          <a:p>
            <a:pPr marL="0" indent="0" algn="just">
              <a:lnSpc>
                <a:spcPct val="110000"/>
              </a:lnSpc>
              <a:buNone/>
            </a:pPr>
            <a:r>
              <a:rPr lang="tr-TR" sz="1800" dirty="0">
                <a:latin typeface="Times New Roman" pitchFamily="18" charset="0"/>
                <a:cs typeface="Times New Roman" pitchFamily="18" charset="0"/>
              </a:rPr>
              <a:t>İdarelerin stratejik risklerini yönetirken yararlanabilecekleri  standart formlar vasıtasıyla uygulamayı güçlendirmeyi amaçlamaktadır.    </a:t>
            </a:r>
            <a:endParaRPr lang="tr-TR" sz="1800" dirty="0"/>
          </a:p>
        </p:txBody>
      </p:sp>
    </p:spTree>
    <p:extLst>
      <p:ext uri="{BB962C8B-B14F-4D97-AF65-F5344CB8AC3E}">
        <p14:creationId xmlns:p14="http://schemas.microsoft.com/office/powerpoint/2010/main" val="72790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İçerik Yer Tutucusu 2">
            <a:extLst>
              <a:ext uri="{FF2B5EF4-FFF2-40B4-BE49-F238E27FC236}">
                <a16:creationId xmlns:a16="http://schemas.microsoft.com/office/drawing/2014/main" id="{5A43A290-F8AA-D950-1A72-119F1FBBAB47}"/>
              </a:ext>
            </a:extLst>
          </p:cNvPr>
          <p:cNvSpPr>
            <a:spLocks noGrp="1"/>
          </p:cNvSpPr>
          <p:nvPr>
            <p:ph idx="1"/>
          </p:nvPr>
        </p:nvSpPr>
        <p:spPr>
          <a:xfrm>
            <a:off x="3347864" y="1268759"/>
            <a:ext cx="5400600" cy="4320481"/>
          </a:xfrm>
        </p:spPr>
        <p:txBody>
          <a:bodyPr anchor="ctr">
            <a:normAutofit lnSpcReduction="10000"/>
          </a:bodyPr>
          <a:lstStyle/>
          <a:p>
            <a:pPr marL="0" indent="0" algn="just">
              <a:buNone/>
            </a:pPr>
            <a:r>
              <a:rPr lang="tr-TR" sz="1800" b="1" dirty="0">
                <a:latin typeface="Times New Roman" pitchFamily="18" charset="0"/>
                <a:cs typeface="Times New Roman" pitchFamily="18" charset="0"/>
              </a:rPr>
              <a:t>İdareler stratejik amaç ve hedeflerine yönelik riskleri İç Kontrol Yönetmeliği ve Kamu Kurumsal Risk Yönetimi Rehberinde yer alan açıklamalar çerçevesinde, </a:t>
            </a:r>
          </a:p>
          <a:p>
            <a:pPr marL="0" indent="0" algn="just">
              <a:buNone/>
            </a:pPr>
            <a:endParaRPr lang="tr-TR" sz="1800" b="1" dirty="0">
              <a:latin typeface="Times New Roman" pitchFamily="18" charset="0"/>
              <a:cs typeface="Times New Roman" pitchFamily="18" charset="0"/>
            </a:endParaRPr>
          </a:p>
          <a:p>
            <a:pPr marL="0" indent="0" algn="just">
              <a:buNone/>
            </a:pPr>
            <a:endParaRPr lang="tr-TR" sz="1800" b="1" dirty="0">
              <a:latin typeface="Times New Roman" pitchFamily="18" charset="0"/>
              <a:cs typeface="Times New Roman" pitchFamily="18" charset="0"/>
            </a:endParaRPr>
          </a:p>
          <a:p>
            <a:pPr marL="0" indent="0" algn="just">
              <a:buNone/>
            </a:pPr>
            <a:r>
              <a:rPr lang="tr-TR" sz="1800" b="1" dirty="0">
                <a:latin typeface="Times New Roman" pitchFamily="18" charset="0"/>
                <a:cs typeface="Times New Roman" pitchFamily="18" charset="0"/>
              </a:rPr>
              <a:t> birim, faaliyet ve süreçlerine yönelik riskleri ise İç Kontrol Yönetmeliği VE  Kamu İç Kontrol Rehberinde yer alan açıklamalar çerçevesinde ele alınacaktır.</a:t>
            </a:r>
            <a:endParaRPr lang="tr-TR" sz="1800" b="1" dirty="0"/>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extLst>
      <p:ext uri="{BB962C8B-B14F-4D97-AF65-F5344CB8AC3E}">
        <p14:creationId xmlns:p14="http://schemas.microsoft.com/office/powerpoint/2010/main" val="266650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İçerik Yer Tutucusu 2">
            <a:extLst>
              <a:ext uri="{FF2B5EF4-FFF2-40B4-BE49-F238E27FC236}">
                <a16:creationId xmlns:a16="http://schemas.microsoft.com/office/drawing/2014/main" id="{303BE080-4308-F01B-F80A-A4A54870F9E2}"/>
              </a:ext>
            </a:extLst>
          </p:cNvPr>
          <p:cNvSpPr>
            <a:spLocks noGrp="1"/>
          </p:cNvSpPr>
          <p:nvPr>
            <p:ph idx="1"/>
          </p:nvPr>
        </p:nvSpPr>
        <p:spPr>
          <a:xfrm>
            <a:off x="3525756" y="1193576"/>
            <a:ext cx="5222708" cy="4470850"/>
          </a:xfrm>
        </p:spPr>
        <p:txBody>
          <a:bodyPr anchor="ctr">
            <a:normAutofit/>
          </a:bodyPr>
          <a:lstStyle/>
          <a:p>
            <a:pPr marL="0" indent="0">
              <a:buNone/>
            </a:pPr>
            <a:r>
              <a:rPr lang="tr-TR" dirty="0">
                <a:latin typeface="Times New Roman" pitchFamily="18" charset="0"/>
                <a:cs typeface="Times New Roman" pitchFamily="18" charset="0"/>
              </a:rPr>
              <a:t>Söz konusu yasal düzenlemeler stratejik riskler ile harcama birimlerinin faaliyetlerinden doğan risklerinin yönetimini birbirinden ayırarak yönetilmesini öngörmektedir.</a:t>
            </a:r>
          </a:p>
          <a:p>
            <a:pPr marL="0" indent="0">
              <a:buNone/>
            </a:pPr>
            <a:endParaRPr lang="tr-TR" dirty="0"/>
          </a:p>
        </p:txBody>
      </p:sp>
      <p:pic>
        <p:nvPicPr>
          <p:cNvPr id="32" name="Picture 31">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extLst>
      <p:ext uri="{BB962C8B-B14F-4D97-AF65-F5344CB8AC3E}">
        <p14:creationId xmlns:p14="http://schemas.microsoft.com/office/powerpoint/2010/main" val="877881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a:xfrm>
            <a:off x="685331" y="618517"/>
            <a:ext cx="7773338" cy="1596177"/>
          </a:xfrm>
        </p:spPr>
        <p:txBody>
          <a:bodyPr>
            <a:normAutofit/>
          </a:bodyPr>
          <a:lstStyle/>
          <a:p>
            <a:r>
              <a:rPr lang="tr-TR" b="1">
                <a:latin typeface="Times New Roman" pitchFamily="18" charset="0"/>
                <a:cs typeface="Times New Roman" pitchFamily="18" charset="0"/>
              </a:rPr>
              <a:t>Risk İletişimi Rol ve Sorumluluklar</a:t>
            </a:r>
            <a:endParaRPr lang="tr-TR"/>
          </a:p>
        </p:txBody>
      </p:sp>
      <p:graphicFrame>
        <p:nvGraphicFramePr>
          <p:cNvPr id="43" name="2 İçerik Yer Tutucusu">
            <a:extLst>
              <a:ext uri="{FF2B5EF4-FFF2-40B4-BE49-F238E27FC236}">
                <a16:creationId xmlns:a16="http://schemas.microsoft.com/office/drawing/2014/main" id="{B24F0C31-0723-DDC6-1FD7-0F943BB64947}"/>
              </a:ext>
            </a:extLst>
          </p:cNvPr>
          <p:cNvGraphicFramePr>
            <a:graphicFrameLocks noGrp="1"/>
          </p:cNvGraphicFramePr>
          <p:nvPr>
            <p:ph idx="1"/>
            <p:extLst>
              <p:ext uri="{D42A27DB-BD31-4B8C-83A1-F6EECF244321}">
                <p14:modId xmlns:p14="http://schemas.microsoft.com/office/powerpoint/2010/main" val="3800800204"/>
              </p:ext>
            </p:extLst>
          </p:nvPr>
        </p:nvGraphicFramePr>
        <p:xfrm>
          <a:off x="685800" y="2532475"/>
          <a:ext cx="7772400" cy="3029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3F012C5-2940-4F3E-BB5E-B8B2C9E82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999"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B37C977-E7E3-44AC-AEC8-2E27641909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10407" cy="6858000"/>
          </a:xfrm>
          <a:prstGeom prst="rect">
            <a:avLst/>
          </a:prstGeom>
          <a:ln>
            <a:noFill/>
          </a:ln>
          <a:effectLst>
            <a:outerShdw blurRad="88900" dist="25400" algn="l" rotWithShape="0">
              <a:prstClr val="black">
                <a:alpha val="40000"/>
              </a:prstClr>
            </a:outerShdw>
          </a:effectLst>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pic>
        <p:nvPicPr>
          <p:cNvPr id="34" name="Picture 33">
            <a:extLst>
              <a:ext uri="{FF2B5EF4-FFF2-40B4-BE49-F238E27FC236}">
                <a16:creationId xmlns:a16="http://schemas.microsoft.com/office/drawing/2014/main" id="{A70DF37D-86A3-45DB-B1C1-580462D4BB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77037" b="73004"/>
          <a:stretch/>
        </p:blipFill>
        <p:spPr>
          <a:xfrm>
            <a:off x="0" y="-2"/>
            <a:ext cx="2491484" cy="2196792"/>
          </a:xfrm>
          <a:prstGeom prst="rect">
            <a:avLst/>
          </a:prstGeom>
        </p:spPr>
      </p:pic>
      <p:sp>
        <p:nvSpPr>
          <p:cNvPr id="2" name="1 Başlık"/>
          <p:cNvSpPr>
            <a:spLocks noGrp="1"/>
          </p:cNvSpPr>
          <p:nvPr>
            <p:ph type="title"/>
          </p:nvPr>
        </p:nvSpPr>
        <p:spPr>
          <a:xfrm>
            <a:off x="719922" y="960814"/>
            <a:ext cx="2049186" cy="4912936"/>
          </a:xfrm>
        </p:spPr>
        <p:txBody>
          <a:bodyPr anchor="b">
            <a:normAutofit/>
          </a:bodyPr>
          <a:lstStyle/>
          <a:p>
            <a:pPr algn="r"/>
            <a:br>
              <a:rPr lang="tr-TR" sz="3500" b="1">
                <a:solidFill>
                  <a:schemeClr val="bg1"/>
                </a:solidFill>
                <a:latin typeface="Times New Roman" pitchFamily="18" charset="0"/>
                <a:cs typeface="Times New Roman" pitchFamily="18" charset="0"/>
              </a:rPr>
            </a:br>
            <a:endParaRPr lang="tr-TR" sz="3500">
              <a:solidFill>
                <a:schemeClr val="bg1"/>
              </a:solidFill>
            </a:endParaRPr>
          </a:p>
        </p:txBody>
      </p:sp>
      <p:sp>
        <p:nvSpPr>
          <p:cNvPr id="3" name="2 İçerik Yer Tutucusu"/>
          <p:cNvSpPr>
            <a:spLocks noGrp="1"/>
          </p:cNvSpPr>
          <p:nvPr>
            <p:ph idx="1"/>
          </p:nvPr>
        </p:nvSpPr>
        <p:spPr>
          <a:xfrm>
            <a:off x="3211406" y="908720"/>
            <a:ext cx="5465050" cy="5328592"/>
          </a:xfrm>
        </p:spPr>
        <p:txBody>
          <a:bodyPr anchor="ctr">
            <a:normAutofit fontScale="92500" lnSpcReduction="20000"/>
          </a:bodyPr>
          <a:lstStyle/>
          <a:p>
            <a:pPr lvl="0" algn="just"/>
            <a:r>
              <a:rPr lang="tr-TR" sz="1600" b="1" dirty="0">
                <a:latin typeface="Times New Roman" pitchFamily="18" charset="0"/>
                <a:cs typeface="Times New Roman" pitchFamily="18" charset="0"/>
              </a:rPr>
              <a:t>İdare Risk Koordinatörü: </a:t>
            </a:r>
            <a:r>
              <a:rPr lang="tr-TR" sz="1600" dirty="0">
                <a:latin typeface="Times New Roman" pitchFamily="18" charset="0"/>
                <a:cs typeface="Times New Roman" pitchFamily="18" charset="0"/>
              </a:rPr>
              <a:t>Kurumsal risk yönetimi yaklaşımının etkili bir biçimde uygulanıp uygulanmadığına dair değerlendirmeleri yapar.</a:t>
            </a:r>
          </a:p>
          <a:p>
            <a:pPr marL="0" lvl="0" indent="0" algn="just">
              <a:buNone/>
            </a:pPr>
            <a:endParaRPr lang="tr-TR" sz="1600" b="1" dirty="0">
              <a:latin typeface="Times New Roman" pitchFamily="18" charset="0"/>
              <a:cs typeface="Times New Roman" pitchFamily="18" charset="0"/>
            </a:endParaRPr>
          </a:p>
          <a:p>
            <a:pPr algn="just"/>
            <a:r>
              <a:rPr lang="tr-TR" sz="1600" b="1" dirty="0">
                <a:latin typeface="Times New Roman" pitchFamily="18" charset="0"/>
                <a:cs typeface="Times New Roman" pitchFamily="18" charset="0"/>
              </a:rPr>
              <a:t>Birim Risk Koordinatörü: </a:t>
            </a:r>
            <a:r>
              <a:rPr lang="tr-TR" sz="1600" dirty="0">
                <a:latin typeface="Times New Roman" pitchFamily="18" charset="0"/>
                <a:cs typeface="Times New Roman" pitchFamily="18" charset="0"/>
              </a:rPr>
              <a:t>Birimin hedeflerini etkileyebilecek risklerin tespit edilmesini koordine etmekten ve rehberlik sağlamaktan, tespit edilen risklerin alt birimlerin bilgi ve uzmanlıklarından yararlanarak faaliyetleri ile eşleştirmekten ve tüm önemli konuların ele alınmasını sağlar</a:t>
            </a:r>
            <a:r>
              <a:rPr lang="tr-TR" sz="1600" b="1" dirty="0">
                <a:latin typeface="Times New Roman" pitchFamily="18" charset="0"/>
                <a:cs typeface="Times New Roman" pitchFamily="18" charset="0"/>
              </a:rPr>
              <a:t>. </a:t>
            </a:r>
          </a:p>
          <a:p>
            <a:pPr marL="0" indent="0" algn="just">
              <a:buNone/>
            </a:pPr>
            <a:endParaRPr lang="tr-TR" sz="1600" b="1" dirty="0">
              <a:latin typeface="Times New Roman" pitchFamily="18" charset="0"/>
              <a:cs typeface="Times New Roman" pitchFamily="18" charset="0"/>
            </a:endParaRPr>
          </a:p>
          <a:p>
            <a:pPr algn="just"/>
            <a:r>
              <a:rPr lang="tr-TR" sz="1600" b="1" dirty="0">
                <a:latin typeface="Times New Roman" pitchFamily="18" charset="0"/>
                <a:cs typeface="Times New Roman" pitchFamily="18" charset="0"/>
              </a:rPr>
              <a:t>İç Kontrol İzleme ve Yönlendirme Kurulu (İKİYK): </a:t>
            </a:r>
            <a:r>
              <a:rPr lang="tr-TR" sz="1600" dirty="0">
                <a:latin typeface="Times New Roman" pitchFamily="18" charset="0"/>
                <a:cs typeface="Times New Roman" pitchFamily="18" charset="0"/>
              </a:rPr>
              <a:t>Üst yönetici ve harcama yetkililerinden oluşur. Toplantılara ihtiyaç duyulması halinde üst yöneticinin görevlendireceği diğer kişiler davet edilebilir. </a:t>
            </a:r>
            <a:r>
              <a:rPr lang="tr-TR" sz="1600" dirty="0" err="1">
                <a:latin typeface="Times New Roman" pitchFamily="18" charset="0"/>
                <a:cs typeface="Times New Roman" pitchFamily="18" charset="0"/>
              </a:rPr>
              <a:t>İKİYK’nın</a:t>
            </a:r>
            <a:r>
              <a:rPr lang="tr-TR" sz="1600" dirty="0">
                <a:latin typeface="Times New Roman" pitchFamily="18" charset="0"/>
                <a:cs typeface="Times New Roman" pitchFamily="18" charset="0"/>
              </a:rPr>
              <a:t> sekretarya hizmetleri SGB tarafından yürütülür.</a:t>
            </a:r>
            <a:endParaRPr lang="tr-TR" sz="1600" b="1" dirty="0">
              <a:latin typeface="Times New Roman" pitchFamily="18" charset="0"/>
              <a:cs typeface="Times New Roman" pitchFamily="18" charset="0"/>
            </a:endParaRPr>
          </a:p>
          <a:p>
            <a:pPr lvl="0" algn="just"/>
            <a:endParaRPr lang="tr-TR" sz="1600" b="1" dirty="0">
              <a:latin typeface="Times New Roman" pitchFamily="18" charset="0"/>
              <a:cs typeface="Times New Roman" pitchFamily="18" charset="0"/>
            </a:endParaRPr>
          </a:p>
          <a:p>
            <a:endParaRPr lang="tr-TR" sz="1600" dirty="0"/>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E8E41B2-D2C0-A449-B575-9ED179D6EE65}"/>
              </a:ext>
            </a:extLst>
          </p:cNvPr>
          <p:cNvSpPr>
            <a:spLocks noGrp="1"/>
          </p:cNvSpPr>
          <p:nvPr>
            <p:ph type="title"/>
          </p:nvPr>
        </p:nvSpPr>
        <p:spPr>
          <a:xfrm>
            <a:off x="480805" y="1588878"/>
            <a:ext cx="2133002" cy="3680244"/>
          </a:xfrm>
        </p:spPr>
        <p:txBody>
          <a:bodyPr>
            <a:normAutofit/>
          </a:bodyPr>
          <a:lstStyle/>
          <a:p>
            <a:pPr algn="l"/>
            <a:r>
              <a:rPr lang="tr-TR" sz="3200">
                <a:solidFill>
                  <a:srgbClr val="FFFFFF"/>
                </a:solidFill>
              </a:rPr>
              <a:t>Risklerin Stratejik Planla İlişkisinin Kurulması</a:t>
            </a:r>
          </a:p>
        </p:txBody>
      </p:sp>
      <p:pic>
        <p:nvPicPr>
          <p:cNvPr id="17"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İçerik Yer Tutucusu 2">
            <a:extLst>
              <a:ext uri="{FF2B5EF4-FFF2-40B4-BE49-F238E27FC236}">
                <a16:creationId xmlns:a16="http://schemas.microsoft.com/office/drawing/2014/main" id="{0A0D1FFC-B08A-6A12-B8ED-AAD08C8304C1}"/>
              </a:ext>
            </a:extLst>
          </p:cNvPr>
          <p:cNvSpPr>
            <a:spLocks noGrp="1"/>
          </p:cNvSpPr>
          <p:nvPr>
            <p:ph idx="1"/>
          </p:nvPr>
        </p:nvSpPr>
        <p:spPr>
          <a:xfrm>
            <a:off x="3476095" y="404664"/>
            <a:ext cx="5344377" cy="5688631"/>
          </a:xfrm>
        </p:spPr>
        <p:txBody>
          <a:bodyPr anchor="ctr">
            <a:normAutofit/>
          </a:bodyPr>
          <a:lstStyle/>
          <a:p>
            <a:pPr marL="0" indent="0" algn="just">
              <a:buNone/>
            </a:pPr>
            <a:r>
              <a:rPr lang="tr-TR" dirty="0"/>
              <a:t>Kurumsal risk yönetiminin ana odağı, stratejik amaç ve hedeflere ulaşılmasına engel oluşturan risklerin yönetilmesidir. Bu seviyedeki risklerin belirlenmesi süreci, stratejik planlama kapsamında amaç ve hedeflerin belirlenmesi süreci ile bir bütün halinde yürütülür. </a:t>
            </a:r>
          </a:p>
          <a:p>
            <a:endParaRPr lang="tr-TR" dirty="0"/>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extLst>
      <p:ext uri="{BB962C8B-B14F-4D97-AF65-F5344CB8AC3E}">
        <p14:creationId xmlns:p14="http://schemas.microsoft.com/office/powerpoint/2010/main" val="329607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B1981535-B5AA-4E0C-ACE5-925CC19B20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F97D060-AA7E-4411-BA62-28BD1EBD55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Rectangle 13">
            <a:extLst>
              <a:ext uri="{FF2B5EF4-FFF2-40B4-BE49-F238E27FC236}">
                <a16:creationId xmlns:a16="http://schemas.microsoft.com/office/drawing/2014/main" id="{539A275D-5F88-49A5-9F03-AAFDAE89E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B861DC-9E1D-4E16-9E52-BB9950BB4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BCC327B-86D9-48CD-8E5B-E3D942395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a:extLst>
              <a:ext uri="{FF2B5EF4-FFF2-40B4-BE49-F238E27FC236}">
                <a16:creationId xmlns:a16="http://schemas.microsoft.com/office/drawing/2014/main" id="{8F1F5E7A-10C8-43A8-706B-7C0B33CB723B}"/>
              </a:ext>
            </a:extLst>
          </p:cNvPr>
          <p:cNvPicPr>
            <a:picLocks noGrp="1" noChangeAspect="1"/>
          </p:cNvPicPr>
          <p:nvPr>
            <p:ph idx="1"/>
          </p:nvPr>
        </p:nvPicPr>
        <p:blipFill>
          <a:blip r:embed="rId4"/>
          <a:stretch>
            <a:fillRect/>
          </a:stretch>
        </p:blipFill>
        <p:spPr>
          <a:xfrm>
            <a:off x="357757" y="480059"/>
            <a:ext cx="8428482" cy="5897881"/>
          </a:xfrm>
          <a:prstGeom prst="rect">
            <a:avLst/>
          </a:prstGeom>
        </p:spPr>
      </p:pic>
    </p:spTree>
    <p:extLst>
      <p:ext uri="{BB962C8B-B14F-4D97-AF65-F5344CB8AC3E}">
        <p14:creationId xmlns:p14="http://schemas.microsoft.com/office/powerpoint/2010/main" val="1259497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B1981535-B5AA-4E0C-ACE5-925CC19B20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BF97D060-AA7E-4411-BA62-28BD1EBD55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3" name="Rectangle 12">
            <a:extLst>
              <a:ext uri="{FF2B5EF4-FFF2-40B4-BE49-F238E27FC236}">
                <a16:creationId xmlns:a16="http://schemas.microsoft.com/office/drawing/2014/main" id="{40C1BC1E-153D-4DA3-87A4-314B61BC4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B5A56C3-A6D4-4D92-8AE6-10218C076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8">
            <a:extLst>
              <a:ext uri="{FF2B5EF4-FFF2-40B4-BE49-F238E27FC236}">
                <a16:creationId xmlns:a16="http://schemas.microsoft.com/office/drawing/2014/main" id="{A7F38B4B-FB5E-B346-CC47-33A3465C3115}"/>
              </a:ext>
            </a:extLst>
          </p:cNvPr>
          <p:cNvPicPr>
            <a:picLocks noGrp="1"/>
          </p:cNvPicPr>
          <p:nvPr>
            <p:ph idx="1"/>
          </p:nvPr>
        </p:nvPicPr>
        <p:blipFill>
          <a:blip r:embed="rId4" cstate="print"/>
          <a:stretch>
            <a:fillRect/>
          </a:stretch>
        </p:blipFill>
        <p:spPr>
          <a:xfrm>
            <a:off x="357758" y="480058"/>
            <a:ext cx="8428482" cy="5897879"/>
          </a:xfrm>
          <a:prstGeom prst="rect">
            <a:avLst/>
          </a:prstGeom>
        </p:spPr>
      </p:pic>
    </p:spTree>
    <p:extLst>
      <p:ext uri="{BB962C8B-B14F-4D97-AF65-F5344CB8AC3E}">
        <p14:creationId xmlns:p14="http://schemas.microsoft.com/office/powerpoint/2010/main" val="3047499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4F95DE6-BC61-4DB8-97B8-E32959EA0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8D9C176-456B-4F71-AB87-9D14B8B3D1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print">
            <a:extLst>
              <a:ext uri="{28A0092B-C50C-407E-A947-70E740481C1C}">
                <a14:useLocalDpi xmlns:a14="http://schemas.microsoft.com/office/drawing/2010/main" val="0"/>
              </a:ext>
            </a:extLst>
          </a:blip>
          <a:srcRect l="46466" t="75007" r="30510"/>
          <a:stretch/>
        </p:blipFill>
        <p:spPr>
          <a:xfrm>
            <a:off x="0" y="138157"/>
            <a:ext cx="1284047" cy="1045389"/>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
        <p:nvSpPr>
          <p:cNvPr id="2" name="1 Başlık"/>
          <p:cNvSpPr>
            <a:spLocks noGrp="1"/>
          </p:cNvSpPr>
          <p:nvPr>
            <p:ph type="title"/>
          </p:nvPr>
        </p:nvSpPr>
        <p:spPr>
          <a:xfrm>
            <a:off x="685331" y="618517"/>
            <a:ext cx="7271045" cy="1596177"/>
          </a:xfrm>
        </p:spPr>
        <p:txBody>
          <a:bodyPr>
            <a:normAutofit/>
          </a:bodyPr>
          <a:lstStyle/>
          <a:p>
            <a:r>
              <a:rPr lang="tr-TR" sz="2400" b="1" dirty="0">
                <a:latin typeface="Times New Roman" pitchFamily="18" charset="0"/>
                <a:cs typeface="Times New Roman" pitchFamily="18" charset="0"/>
              </a:rPr>
              <a:t>Stratejik Risklerin Yönetim Süreci</a:t>
            </a:r>
            <a:br>
              <a:rPr lang="tr-TR" sz="2400" b="1" dirty="0">
                <a:latin typeface="Times New Roman" pitchFamily="18" charset="0"/>
                <a:cs typeface="Times New Roman" pitchFamily="18" charset="0"/>
              </a:rPr>
            </a:br>
            <a:r>
              <a:rPr lang="tr-TR" sz="2400" b="1" dirty="0">
                <a:latin typeface="Times New Roman" pitchFamily="18" charset="0"/>
                <a:cs typeface="Times New Roman" pitchFamily="18" charset="0"/>
              </a:rPr>
              <a:t>Risklerin ETKİ OLASILIKLARININ BELİRLENMESİ</a:t>
            </a:r>
            <a:endParaRPr lang="tr-TR" sz="2400" dirty="0"/>
          </a:p>
        </p:txBody>
      </p:sp>
      <p:pic>
        <p:nvPicPr>
          <p:cNvPr id="12" name="Picture 11">
            <a:extLst>
              <a:ext uri="{FF2B5EF4-FFF2-40B4-BE49-F238E27FC236}">
                <a16:creationId xmlns:a16="http://schemas.microsoft.com/office/drawing/2014/main" id="{CFF97C55-868F-4FDD-BD3C-D2F191796F4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55183" t="89413" r="18746"/>
          <a:stretch/>
        </p:blipFill>
        <p:spPr>
          <a:xfrm>
            <a:off x="6303423" y="0"/>
            <a:ext cx="1942267" cy="591546"/>
          </a:xfrm>
          <a:prstGeom prst="rect">
            <a:avLst/>
          </a:prstGeom>
        </p:spPr>
      </p:pic>
      <p:pic>
        <p:nvPicPr>
          <p:cNvPr id="14" name="Picture 13">
            <a:extLst>
              <a:ext uri="{FF2B5EF4-FFF2-40B4-BE49-F238E27FC236}">
                <a16:creationId xmlns:a16="http://schemas.microsoft.com/office/drawing/2014/main" id="{69722FB9-EA01-42A6-96B2-185F5CC120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print">
            <a:extLst>
              <a:ext uri="{28A0092B-C50C-407E-A947-70E740481C1C}">
                <a14:useLocalDpi xmlns:a14="http://schemas.microsoft.com/office/drawing/2010/main" val="0"/>
              </a:ext>
            </a:extLst>
          </a:blip>
          <a:srcRect l="73623" t="43915" r="1" b="10213"/>
          <a:stretch/>
        </p:blipFill>
        <p:spPr>
          <a:xfrm>
            <a:off x="7853299" y="183232"/>
            <a:ext cx="1290701" cy="1683522"/>
          </a:xfrm>
          <a:prstGeom prst="rect">
            <a:avLst/>
          </a:prstGeom>
        </p:spPr>
      </p:pic>
      <p:sp>
        <p:nvSpPr>
          <p:cNvPr id="3" name="2 İçerik Yer Tutucusu"/>
          <p:cNvSpPr>
            <a:spLocks noGrp="1"/>
          </p:cNvSpPr>
          <p:nvPr>
            <p:ph idx="1"/>
          </p:nvPr>
        </p:nvSpPr>
        <p:spPr>
          <a:xfrm>
            <a:off x="685328" y="2695054"/>
            <a:ext cx="7991128" cy="3470250"/>
          </a:xfrm>
        </p:spPr>
        <p:txBody>
          <a:bodyPr>
            <a:noAutofit/>
          </a:bodyPr>
          <a:lstStyle/>
          <a:p>
            <a:pPr marL="0" lvl="3" indent="0">
              <a:buNone/>
            </a:pPr>
            <a:r>
              <a:rPr lang="tr-TR" sz="2800" b="1" u="sng" dirty="0"/>
              <a:t>Etki: </a:t>
            </a:r>
            <a:r>
              <a:rPr lang="tr-TR" sz="2800" dirty="0"/>
              <a:t>Riskin gerçekleşmesi durumunda idare üzerinde yaratacağı olumlu ya da olumsuz sonuçlardır.</a:t>
            </a:r>
          </a:p>
          <a:p>
            <a:pPr marL="0" lvl="3" indent="0">
              <a:buNone/>
            </a:pPr>
            <a:r>
              <a:rPr lang="tr-TR" sz="2800" b="1" u="sng" dirty="0"/>
              <a:t>Olasılık: </a:t>
            </a:r>
            <a:r>
              <a:rPr lang="tr-TR" sz="2800" dirty="0"/>
              <a:t>Bir olay veya durumun belirli bir zaman dilimi içerisinde meydana gelme ihtimalidir.    </a:t>
            </a:r>
            <a:endParaRPr lang="tr-TR" sz="2800" b="1" dirty="0"/>
          </a:p>
        </p:txBody>
      </p:sp>
      <p:pic>
        <p:nvPicPr>
          <p:cNvPr id="16" name="Picture 15">
            <a:extLst>
              <a:ext uri="{FF2B5EF4-FFF2-40B4-BE49-F238E27FC236}">
                <a16:creationId xmlns:a16="http://schemas.microsoft.com/office/drawing/2014/main" id="{D2B4E49C-E7B4-4F6A-8B93-646A0E2411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print">
            <a:extLst>
              <a:ext uri="{28A0092B-C50C-407E-A947-70E740481C1C}">
                <a14:useLocalDpi xmlns:a14="http://schemas.microsoft.com/office/drawing/2010/main" val="0"/>
              </a:ext>
            </a:extLst>
          </a:blip>
          <a:srcRect l="91927" t="72411" b="10341"/>
          <a:stretch/>
        </p:blipFill>
        <p:spPr>
          <a:xfrm>
            <a:off x="8620892" y="2664767"/>
            <a:ext cx="476968" cy="764233"/>
          </a:xfrm>
          <a:custGeom>
            <a:avLst/>
            <a:gdLst>
              <a:gd name="connsiteX0" fmla="*/ 0 w 984308"/>
              <a:gd name="connsiteY0" fmla="*/ 0 h 1182847"/>
              <a:gd name="connsiteX1" fmla="*/ 984308 w 984308"/>
              <a:gd name="connsiteY1" fmla="*/ 0 h 1182847"/>
              <a:gd name="connsiteX2" fmla="*/ 984308 w 984308"/>
              <a:gd name="connsiteY2" fmla="*/ 1161661 h 1182847"/>
              <a:gd name="connsiteX3" fmla="*/ 966627 w 984308"/>
              <a:gd name="connsiteY3" fmla="*/ 1165915 h 1182847"/>
              <a:gd name="connsiteX4" fmla="*/ 787132 w 984308"/>
              <a:gd name="connsiteY4" fmla="*/ 1182847 h 1182847"/>
              <a:gd name="connsiteX5" fmla="*/ 48601 w 984308"/>
              <a:gd name="connsiteY5" fmla="*/ 815395 h 1182847"/>
              <a:gd name="connsiteX6" fmla="*/ 0 w 984308"/>
              <a:gd name="connsiteY6" fmla="*/ 731606 h 118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4308" h="1182847">
                <a:moveTo>
                  <a:pt x="0" y="0"/>
                </a:moveTo>
                <a:lnTo>
                  <a:pt x="984308" y="0"/>
                </a:lnTo>
                <a:lnTo>
                  <a:pt x="984308" y="1161661"/>
                </a:lnTo>
                <a:lnTo>
                  <a:pt x="966627" y="1165915"/>
                </a:lnTo>
                <a:cubicBezTo>
                  <a:pt x="908648" y="1177017"/>
                  <a:pt x="848618" y="1182847"/>
                  <a:pt x="787132" y="1182847"/>
                </a:cubicBezTo>
                <a:cubicBezTo>
                  <a:pt x="479703" y="1182847"/>
                  <a:pt x="208655" y="1037089"/>
                  <a:pt x="48601" y="815395"/>
                </a:cubicBezTo>
                <a:lnTo>
                  <a:pt x="0" y="731606"/>
                </a:lnTo>
                <a:close/>
              </a:path>
            </a:pathLst>
          </a:custGeom>
        </p:spPr>
      </p:pic>
      <p:pic>
        <p:nvPicPr>
          <p:cNvPr id="18" name="Picture 17">
            <a:extLst>
              <a:ext uri="{FF2B5EF4-FFF2-40B4-BE49-F238E27FC236}">
                <a16:creationId xmlns:a16="http://schemas.microsoft.com/office/drawing/2014/main" id="{46528FBF-1727-4546-8131-BA22ED8B54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65973" t="81531" r="19879"/>
          <a:stretch/>
        </p:blipFill>
        <p:spPr>
          <a:xfrm>
            <a:off x="6665719" y="5982056"/>
            <a:ext cx="894605" cy="875944"/>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Numarası Yer Tutucusu"/>
          <p:cNvSpPr>
            <a:spLocks noGrp="1"/>
          </p:cNvSpPr>
          <p:nvPr>
            <p:ph type="sldNum" sz="quarter" idx="12"/>
          </p:nvPr>
        </p:nvSpPr>
        <p:spPr/>
        <p:txBody>
          <a:bodyPr/>
          <a:lstStyle/>
          <a:p>
            <a:fld id="{6FE52E40-2D76-486E-B1AA-2AA0780E6DAF}" type="slidenum">
              <a:rPr lang="en-US" smtClean="0"/>
              <a:pPr/>
              <a:t>15</a:t>
            </a:fld>
            <a:endParaRPr lang="en-US"/>
          </a:p>
        </p:txBody>
      </p:sp>
      <p:sp>
        <p:nvSpPr>
          <p:cNvPr id="3" name="2 Dikdörtgen"/>
          <p:cNvSpPr/>
          <p:nvPr/>
        </p:nvSpPr>
        <p:spPr>
          <a:xfrm>
            <a:off x="214282" y="642918"/>
            <a:ext cx="8715436" cy="5632311"/>
          </a:xfrm>
          <a:prstGeom prst="rect">
            <a:avLst/>
          </a:prstGeom>
        </p:spPr>
        <p:txBody>
          <a:bodyPr wrap="square">
            <a:spAutoFit/>
          </a:bodyPr>
          <a:lstStyle/>
          <a:p>
            <a:pPr algn="just"/>
            <a:r>
              <a:rPr lang="tr-TR" sz="4000" dirty="0">
                <a:latin typeface="Times New Roman" pitchFamily="18" charset="0"/>
                <a:cs typeface="Times New Roman" pitchFamily="18" charset="0"/>
              </a:rPr>
              <a:t>Örneğin; 4. derece deprem bölgesinde yerleşik bir idare için deprem sonucu zarar görme riskinin olasılığı düşük olmakla birlikte, riskin gerçekleşmesi durumunda o idarenin faaliyetleri üzerindeki etkisi çok yüksek seviyede olabilir. Bu nedenle, risk seviyelerinin belirlenmesinde etki ve olasılık faktörleri bir arada değerlendirilir.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34" name="Rectangle 10">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4" descr="metin, ekran görüntüsü, yazı tipi, web sayfası içeren bir resim&#10;&#10;Yapay zeka tarafından oluşturulan içerik yanlış olabilir."/>
          <p:cNvPicPr>
            <a:picLocks/>
          </p:cNvPicPr>
          <p:nvPr/>
        </p:nvPicPr>
        <p:blipFill>
          <a:blip r:embed="rId2" cstate="print"/>
          <a:stretch>
            <a:fillRect/>
          </a:stretch>
        </p:blipFill>
        <p:spPr>
          <a:xfrm>
            <a:off x="482598" y="1423596"/>
            <a:ext cx="8265866" cy="4813716"/>
          </a:xfrm>
          <a:prstGeom prst="roundRect">
            <a:avLst>
              <a:gd name="adj" fmla="val 298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35" name="Picture 12">
            <a:extLst>
              <a:ext uri="{FF2B5EF4-FFF2-40B4-BE49-F238E27FC236}">
                <a16:creationId xmlns:a16="http://schemas.microsoft.com/office/drawing/2014/main" id="{E3265C2A-0A58-43AD-A406-8F4478E287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Başlık"/>
          <p:cNvSpPr>
            <a:spLocks noGrp="1"/>
          </p:cNvSpPr>
          <p:nvPr>
            <p:ph type="title"/>
          </p:nvPr>
        </p:nvSpPr>
        <p:spPr>
          <a:xfrm>
            <a:off x="2339752" y="332656"/>
            <a:ext cx="3816424" cy="1090940"/>
          </a:xfrm>
        </p:spPr>
        <p:txBody>
          <a:bodyPr>
            <a:normAutofit/>
          </a:bodyPr>
          <a:lstStyle/>
          <a:p>
            <a:pPr algn="l"/>
            <a:r>
              <a:rPr lang="tr-TR" sz="3200" dirty="0"/>
              <a:t>ETKİ SEVİYELERİ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5"/>
          <p:cNvPicPr>
            <a:picLocks/>
          </p:cNvPicPr>
          <p:nvPr/>
        </p:nvPicPr>
        <p:blipFill>
          <a:blip r:embed="rId2" cstate="print"/>
          <a:stretch>
            <a:fillRect/>
          </a:stretch>
        </p:blipFill>
        <p:spPr>
          <a:xfrm>
            <a:off x="467544" y="1628800"/>
            <a:ext cx="8136904" cy="4392488"/>
          </a:xfrm>
          <a:prstGeom prst="roundRect">
            <a:avLst>
              <a:gd name="adj" fmla="val 298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3" name="Picture 12">
            <a:extLst>
              <a:ext uri="{FF2B5EF4-FFF2-40B4-BE49-F238E27FC236}">
                <a16:creationId xmlns:a16="http://schemas.microsoft.com/office/drawing/2014/main" id="{E3265C2A-0A58-43AD-A406-8F4478E287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Başlık"/>
          <p:cNvSpPr>
            <a:spLocks noGrp="1"/>
          </p:cNvSpPr>
          <p:nvPr>
            <p:ph type="title"/>
          </p:nvPr>
        </p:nvSpPr>
        <p:spPr>
          <a:xfrm>
            <a:off x="2411760" y="692695"/>
            <a:ext cx="4176464" cy="576065"/>
          </a:xfrm>
        </p:spPr>
        <p:txBody>
          <a:bodyPr>
            <a:normAutofit fontScale="90000"/>
          </a:bodyPr>
          <a:lstStyle/>
          <a:p>
            <a:pPr algn="l"/>
            <a:r>
              <a:rPr lang="tr-TR" dirty="0"/>
              <a:t>OLASILIK SEVİYELERİ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16" name="Rectangle 8">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0">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AF7787A-E6C3-BBBB-6F38-18F3E6DC987F}"/>
              </a:ext>
            </a:extLst>
          </p:cNvPr>
          <p:cNvSpPr>
            <a:spLocks noGrp="1"/>
          </p:cNvSpPr>
          <p:nvPr>
            <p:ph type="title"/>
          </p:nvPr>
        </p:nvSpPr>
        <p:spPr>
          <a:xfrm>
            <a:off x="480805" y="1314450"/>
            <a:ext cx="2133002" cy="3680244"/>
          </a:xfrm>
        </p:spPr>
        <p:txBody>
          <a:bodyPr>
            <a:normAutofit/>
          </a:bodyPr>
          <a:lstStyle/>
          <a:p>
            <a:pPr algn="l"/>
            <a:r>
              <a:rPr lang="tr-TR" sz="2400"/>
              <a:t>DOĞAL RİSK SEVİYESİNİN HESAPLANMASI</a:t>
            </a:r>
          </a:p>
        </p:txBody>
      </p:sp>
      <p:pic>
        <p:nvPicPr>
          <p:cNvPr id="18" name="Picture 12">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5" name="Picture 14">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graphicFrame>
        <p:nvGraphicFramePr>
          <p:cNvPr id="5" name="İçerik Yer Tutucusu 2">
            <a:extLst>
              <a:ext uri="{FF2B5EF4-FFF2-40B4-BE49-F238E27FC236}">
                <a16:creationId xmlns:a16="http://schemas.microsoft.com/office/drawing/2014/main" id="{28683036-1ABE-4A33-E081-77782FA8D5FF}"/>
              </a:ext>
            </a:extLst>
          </p:cNvPr>
          <p:cNvGraphicFramePr>
            <a:graphicFrameLocks noGrp="1"/>
          </p:cNvGraphicFramePr>
          <p:nvPr>
            <p:ph idx="1"/>
            <p:extLst>
              <p:ext uri="{D42A27DB-BD31-4B8C-83A1-F6EECF244321}">
                <p14:modId xmlns:p14="http://schemas.microsoft.com/office/powerpoint/2010/main" val="1368874661"/>
              </p:ext>
            </p:extLst>
          </p:nvPr>
        </p:nvGraphicFramePr>
        <p:xfrm>
          <a:off x="3445668" y="889000"/>
          <a:ext cx="5012532"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3546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25496B42-CC46-4183-B481-887CD3E8C7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2758CE0-F916-4DCE-88D1-71430BE441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3" name="Rectangle 12">
            <a:extLst>
              <a:ext uri="{FF2B5EF4-FFF2-40B4-BE49-F238E27FC236}">
                <a16:creationId xmlns:a16="http://schemas.microsoft.com/office/drawing/2014/main" id="{31CA2540-FD07-4286-91E4-8D0DE4E50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4959D9FD-6C42-0E57-D06D-E891CE58C40A}"/>
              </a:ext>
            </a:extLst>
          </p:cNvPr>
          <p:cNvSpPr>
            <a:spLocks noGrp="1"/>
          </p:cNvSpPr>
          <p:nvPr>
            <p:ph type="title"/>
          </p:nvPr>
        </p:nvSpPr>
        <p:spPr>
          <a:xfrm>
            <a:off x="845071" y="2204864"/>
            <a:ext cx="2851079" cy="2520280"/>
          </a:xfrm>
        </p:spPr>
        <p:txBody>
          <a:bodyPr vert="horz" lIns="91440" tIns="45720" rIns="91440" bIns="45720" rtlCol="0" anchor="b">
            <a:normAutofit/>
          </a:bodyPr>
          <a:lstStyle/>
          <a:p>
            <a:r>
              <a:rPr lang="en-US" sz="4800" dirty="0"/>
              <a:t>DOĞAL RİSK SEVİYELERİ</a:t>
            </a:r>
          </a:p>
        </p:txBody>
      </p:sp>
      <p:pic>
        <p:nvPicPr>
          <p:cNvPr id="15" name="Picture 14">
            <a:extLst>
              <a:ext uri="{FF2B5EF4-FFF2-40B4-BE49-F238E27FC236}">
                <a16:creationId xmlns:a16="http://schemas.microsoft.com/office/drawing/2014/main" id="{214924F5-CDC2-4DFA-82F3-4843ADD678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55295" t="89389" r="26987" b="24"/>
          <a:stretch/>
        </p:blipFill>
        <p:spPr>
          <a:xfrm flipH="1">
            <a:off x="0" y="-1"/>
            <a:ext cx="1947333" cy="872709"/>
          </a:xfrm>
          <a:prstGeom prst="rect">
            <a:avLst/>
          </a:prstGeom>
        </p:spPr>
      </p:pic>
      <p:pic>
        <p:nvPicPr>
          <p:cNvPr id="17" name="Picture 16">
            <a:extLst>
              <a:ext uri="{FF2B5EF4-FFF2-40B4-BE49-F238E27FC236}">
                <a16:creationId xmlns:a16="http://schemas.microsoft.com/office/drawing/2014/main" id="{AED59812-6820-446C-B994-0D059C97DC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91927" t="72411" b="13751"/>
          <a:stretch/>
        </p:blipFill>
        <p:spPr>
          <a:xfrm>
            <a:off x="7855495" y="5564567"/>
            <a:ext cx="1006159" cy="1293433"/>
          </a:xfrm>
          <a:custGeom>
            <a:avLst/>
            <a:gdLst>
              <a:gd name="connsiteX0" fmla="*/ 0 w 1341545"/>
              <a:gd name="connsiteY0" fmla="*/ 0 h 1293433"/>
              <a:gd name="connsiteX1" fmla="*/ 1341545 w 1341545"/>
              <a:gd name="connsiteY1" fmla="*/ 0 h 1293433"/>
              <a:gd name="connsiteX2" fmla="*/ 1341545 w 1341545"/>
              <a:gd name="connsiteY2" fmla="*/ 1293433 h 1293433"/>
              <a:gd name="connsiteX3" fmla="*/ 150847 w 1341545"/>
              <a:gd name="connsiteY3" fmla="*/ 1293433 h 1293433"/>
              <a:gd name="connsiteX4" fmla="*/ 66240 w 1341545"/>
              <a:gd name="connsiteY4" fmla="*/ 1183451 h 1293433"/>
              <a:gd name="connsiteX5" fmla="*/ 0 w 1341545"/>
              <a:gd name="connsiteY5" fmla="*/ 1061841 h 12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545" h="1293433">
                <a:moveTo>
                  <a:pt x="0" y="0"/>
                </a:moveTo>
                <a:lnTo>
                  <a:pt x="1341545" y="0"/>
                </a:lnTo>
                <a:lnTo>
                  <a:pt x="1341545" y="1293433"/>
                </a:lnTo>
                <a:lnTo>
                  <a:pt x="150847" y="1293433"/>
                </a:lnTo>
                <a:lnTo>
                  <a:pt x="66240" y="1183451"/>
                </a:lnTo>
                <a:lnTo>
                  <a:pt x="0" y="1061841"/>
                </a:lnTo>
                <a:close/>
              </a:path>
            </a:pathLst>
          </a:custGeom>
        </p:spPr>
      </p:pic>
      <p:pic>
        <p:nvPicPr>
          <p:cNvPr id="4" name="Image 6">
            <a:extLst>
              <a:ext uri="{FF2B5EF4-FFF2-40B4-BE49-F238E27FC236}">
                <a16:creationId xmlns:a16="http://schemas.microsoft.com/office/drawing/2014/main" id="{6644E7D2-E8C1-B568-A6E2-BC2345A6430C}"/>
              </a:ext>
            </a:extLst>
          </p:cNvPr>
          <p:cNvPicPr>
            <a:picLocks noGrp="1"/>
          </p:cNvPicPr>
          <p:nvPr>
            <p:ph idx="1"/>
          </p:nvPr>
        </p:nvPicPr>
        <p:blipFill>
          <a:blip r:embed="rId5" cstate="print"/>
          <a:stretch>
            <a:fillRect/>
          </a:stretch>
        </p:blipFill>
        <p:spPr>
          <a:xfrm>
            <a:off x="4091686" y="692696"/>
            <a:ext cx="4656778" cy="5400600"/>
          </a:xfrm>
          <a:prstGeom prst="rect">
            <a:avLst/>
          </a:prstGeom>
        </p:spPr>
      </p:pic>
      <p:pic>
        <p:nvPicPr>
          <p:cNvPr id="19" name="Picture 18">
            <a:extLst>
              <a:ext uri="{FF2B5EF4-FFF2-40B4-BE49-F238E27FC236}">
                <a16:creationId xmlns:a16="http://schemas.microsoft.com/office/drawing/2014/main" id="{E844ED7C-1917-40D8-8B42-1B1C27BC5A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3623" t="43915" r="1" b="18252"/>
          <a:stretch/>
        </p:blipFill>
        <p:spPr>
          <a:xfrm flipH="1">
            <a:off x="0" y="3142319"/>
            <a:ext cx="3454004" cy="3715682"/>
          </a:xfrm>
          <a:prstGeom prst="rect">
            <a:avLst/>
          </a:prstGeom>
        </p:spPr>
      </p:pic>
    </p:spTree>
    <p:extLst>
      <p:ext uri="{BB962C8B-B14F-4D97-AF65-F5344CB8AC3E}">
        <p14:creationId xmlns:p14="http://schemas.microsoft.com/office/powerpoint/2010/main" val="3101610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F8275FB-C8F7-3635-8340-3BEAAEC43E2C}"/>
              </a:ext>
            </a:extLst>
          </p:cNvPr>
          <p:cNvSpPr>
            <a:spLocks noGrp="1"/>
          </p:cNvSpPr>
          <p:nvPr>
            <p:ph idx="1"/>
          </p:nvPr>
        </p:nvSpPr>
        <p:spPr>
          <a:xfrm>
            <a:off x="502920" y="620688"/>
            <a:ext cx="8183880" cy="5328592"/>
          </a:xfrm>
        </p:spPr>
        <p:txBody>
          <a:bodyPr>
            <a:normAutofit/>
          </a:bodyPr>
          <a:lstStyle/>
          <a:p>
            <a:pPr algn="just">
              <a:lnSpc>
                <a:spcPct val="110000"/>
              </a:lnSpc>
            </a:pPr>
            <a:r>
              <a:rPr lang="tr-TR" sz="2400" dirty="0">
                <a:latin typeface="Times New Roman" panose="02020603050405020304" pitchFamily="18" charset="0"/>
                <a:cs typeface="Times New Roman" panose="02020603050405020304" pitchFamily="18" charset="0"/>
              </a:rPr>
              <a:t>Yürütmüş oldukları faaliyetler esnasında stratejik amaç ve hedeflere ulaşmayı engelleyecek riskleri tespit edecekler </a:t>
            </a:r>
            <a:r>
              <a:rPr lang="tr-TR" sz="2400" b="1" dirty="0">
                <a:latin typeface="Times New Roman" panose="02020603050405020304" pitchFamily="18" charset="0"/>
                <a:cs typeface="Times New Roman" panose="02020603050405020304" pitchFamily="18" charset="0"/>
              </a:rPr>
              <a:t>(Riskin tespit edildiği duruma göre Ek-7, Ek-13 formlar kullanılacak)</a:t>
            </a:r>
          </a:p>
          <a:p>
            <a:pPr algn="just">
              <a:lnSpc>
                <a:spcPct val="110000"/>
              </a:lnSpc>
            </a:pPr>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Belirlenen  Risk; Üniversitemiz stratejik amaç ve hedeflerini etkileyecek risk  değil ise  İç Kontrol Rehberi doğrultusunda Birim Risk Usul ve Esasları çerçevesinde takip edilir</a:t>
            </a:r>
            <a:r>
              <a:rPr lang="tr-TR" sz="2000" dirty="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8026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69EC0C6-6F62-706E-2270-170A1483093C}"/>
              </a:ext>
            </a:extLst>
          </p:cNvPr>
          <p:cNvSpPr>
            <a:spLocks noGrp="1"/>
          </p:cNvSpPr>
          <p:nvPr>
            <p:ph idx="1"/>
          </p:nvPr>
        </p:nvSpPr>
        <p:spPr>
          <a:xfrm>
            <a:off x="502920" y="1052736"/>
            <a:ext cx="8183880" cy="4968552"/>
          </a:xfrm>
        </p:spPr>
        <p:txBody>
          <a:bodyPr>
            <a:normAutofit/>
          </a:bodyPr>
          <a:lstStyle/>
          <a:p>
            <a:pPr algn="just"/>
            <a:r>
              <a:rPr lang="tr-TR" sz="2000" dirty="0">
                <a:latin typeface="Times New Roman" pitchFamily="18" charset="0"/>
                <a:cs typeface="Times New Roman" pitchFamily="18" charset="0"/>
              </a:rPr>
              <a:t>Yapılan bu değerlendirmelerde belirlenen risk idarenin stratejik amaç ve hedeflerine yönelik bir risk ise </a:t>
            </a:r>
            <a:r>
              <a:rPr lang="tr-TR" sz="2000" b="1" dirty="0">
                <a:latin typeface="Times New Roman" pitchFamily="18" charset="0"/>
                <a:cs typeface="Times New Roman" pitchFamily="18" charset="0"/>
              </a:rPr>
              <a:t>Ek-12 Risk Kayıt ve İlave Risk Yönetimi Faaliyeti Takip Formuna </a:t>
            </a:r>
            <a:r>
              <a:rPr lang="tr-TR" sz="2000" dirty="0">
                <a:latin typeface="Times New Roman" pitchFamily="18" charset="0"/>
                <a:cs typeface="Times New Roman" pitchFamily="18" charset="0"/>
              </a:rPr>
              <a:t>eklenmek üzere İdare Risk Koordinatörü aracılığı ile  Strateji Daire Başkanlığına gönderilir. İKİYK ya sunulan bu riskler üniversitenin stratejik amaç ve hedeflerine yönelik risk olarak kabul edilmez ise İç Kontrol Rehberi doğrultusunda takip edilmek üzere birime iade edilir. Stratejik amaç ve hedeflerine yönelik olarak belirlen riskler ise </a:t>
            </a:r>
            <a:r>
              <a:rPr lang="tr-TR" sz="2000" b="1" dirty="0">
                <a:latin typeface="Times New Roman" pitchFamily="18" charset="0"/>
                <a:cs typeface="Times New Roman" pitchFamily="18" charset="0"/>
              </a:rPr>
              <a:t>EK-12 Risk Kayıt ve İlave Risk Yönetimi Faaliyeti Takip Formuna eklenir.</a:t>
            </a:r>
          </a:p>
          <a:p>
            <a:endParaRPr lang="tr-TR" dirty="0"/>
          </a:p>
        </p:txBody>
      </p:sp>
    </p:spTree>
    <p:extLst>
      <p:ext uri="{BB962C8B-B14F-4D97-AF65-F5344CB8AC3E}">
        <p14:creationId xmlns:p14="http://schemas.microsoft.com/office/powerpoint/2010/main" val="878917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446F2B05-D14A-46C1-B94D-81BAFA34C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İstatistikler">
            <a:extLst>
              <a:ext uri="{FF2B5EF4-FFF2-40B4-BE49-F238E27FC236}">
                <a16:creationId xmlns:a16="http://schemas.microsoft.com/office/drawing/2014/main" id="{F6BEB932-4EBC-1EA7-044E-68D89E0EAD4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76256" y="2004597"/>
            <a:ext cx="1657633" cy="2880611"/>
          </a:xfrm>
          <a:prstGeom prst="rect">
            <a:avLst/>
          </a:prstGeom>
          <a:scene3d>
            <a:camera prst="orthographicFront"/>
            <a:lightRig rig="threePt" dir="t">
              <a:rot lat="0" lon="0" rev="2700000"/>
            </a:lightRig>
          </a:scene3d>
          <a:sp3d contourW="6350">
            <a:bevelT h="38100"/>
            <a:contourClr>
              <a:srgbClr val="C0C0C0"/>
            </a:contourClr>
          </a:sp3d>
        </p:spPr>
      </p:pic>
      <p:pic>
        <p:nvPicPr>
          <p:cNvPr id="41" name="Picture 40">
            <a:extLst>
              <a:ext uri="{FF2B5EF4-FFF2-40B4-BE49-F238E27FC236}">
                <a16:creationId xmlns:a16="http://schemas.microsoft.com/office/drawing/2014/main" id="{DC21F734-A85A-4FEA-8CB8-6C72B8195C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İçerik Yer Tutucusu"/>
          <p:cNvSpPr>
            <a:spLocks noGrp="1"/>
          </p:cNvSpPr>
          <p:nvPr>
            <p:ph idx="1"/>
          </p:nvPr>
        </p:nvSpPr>
        <p:spPr>
          <a:xfrm>
            <a:off x="107503" y="2004597"/>
            <a:ext cx="6840761" cy="4209939"/>
          </a:xfrm>
        </p:spPr>
        <p:txBody>
          <a:bodyPr>
            <a:noAutofit/>
          </a:bodyPr>
          <a:lstStyle/>
          <a:p>
            <a:pPr>
              <a:lnSpc>
                <a:spcPct val="110000"/>
              </a:lnSpc>
            </a:pPr>
            <a:r>
              <a:rPr lang="tr-TR" dirty="0"/>
              <a:t>Harcama birimlerinin faaliyet ve süreçlerine yönelik operasyonel risklerin,    suistimal risklerini, teknolojiye ilişkin risklerin ve benzer risklerin belirlenmesi, analiz edilmesi, etki ve olasılıklarının ölçülmesi, önceliklendirilmesi, risklere yönelik alınacak kararların belirlenmesi, raporlanması ve izlenmesi aşamalarından oluşur.</a:t>
            </a:r>
          </a:p>
        </p:txBody>
      </p:sp>
      <p:sp>
        <p:nvSpPr>
          <p:cNvPr id="2" name="1 Başlık"/>
          <p:cNvSpPr>
            <a:spLocks noGrp="1"/>
          </p:cNvSpPr>
          <p:nvPr>
            <p:ph type="title"/>
          </p:nvPr>
        </p:nvSpPr>
        <p:spPr>
          <a:xfrm>
            <a:off x="790548" y="618517"/>
            <a:ext cx="4391562" cy="1226307"/>
          </a:xfrm>
        </p:spPr>
        <p:txBody>
          <a:bodyPr>
            <a:normAutofit fontScale="90000"/>
          </a:bodyPr>
          <a:lstStyle/>
          <a:p>
            <a:r>
              <a:rPr lang="tr-TR" sz="2800" b="1" dirty="0">
                <a:latin typeface="Times New Roman" pitchFamily="18" charset="0"/>
                <a:cs typeface="Times New Roman" pitchFamily="18" charset="0"/>
              </a:rPr>
              <a:t>Faaliyet Risklerinin Yönetim Süreci</a:t>
            </a:r>
            <a:endParaRPr lang="tr-TR"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46F2B05-D14A-46C1-B94D-81BAFA34C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Office Worker">
            <a:extLst>
              <a:ext uri="{FF2B5EF4-FFF2-40B4-BE49-F238E27FC236}">
                <a16:creationId xmlns:a16="http://schemas.microsoft.com/office/drawing/2014/main" id="{23AEACD3-18AA-31ED-B227-32E19F8F25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91672" y="2004597"/>
            <a:ext cx="2342217" cy="2880611"/>
          </a:xfrm>
          <a:prstGeom prst="rect">
            <a:avLst/>
          </a:prstGeom>
        </p:spPr>
      </p:pic>
      <p:pic>
        <p:nvPicPr>
          <p:cNvPr id="23" name="Picture 22">
            <a:extLst>
              <a:ext uri="{FF2B5EF4-FFF2-40B4-BE49-F238E27FC236}">
                <a16:creationId xmlns:a16="http://schemas.microsoft.com/office/drawing/2014/main" id="{DC21F734-A85A-4FEA-8CB8-6C72B8195C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2 İçerik Yer Tutucusu"/>
          <p:cNvSpPr>
            <a:spLocks noGrp="1"/>
          </p:cNvSpPr>
          <p:nvPr>
            <p:ph idx="1"/>
          </p:nvPr>
        </p:nvSpPr>
        <p:spPr>
          <a:xfrm>
            <a:off x="251520" y="1268760"/>
            <a:ext cx="5688632" cy="4945776"/>
          </a:xfrm>
        </p:spPr>
        <p:txBody>
          <a:bodyPr>
            <a:normAutofit/>
          </a:bodyPr>
          <a:lstStyle/>
          <a:p>
            <a:pPr algn="just">
              <a:lnSpc>
                <a:spcPct val="110000"/>
              </a:lnSpc>
            </a:pPr>
            <a:r>
              <a:rPr lang="tr-TR" sz="1600" b="1" dirty="0">
                <a:latin typeface="Times New Roman" pitchFamily="18" charset="0"/>
                <a:cs typeface="Times New Roman" pitchFamily="18" charset="0"/>
              </a:rPr>
              <a:t>Harcama yetkilisi</a:t>
            </a:r>
            <a:r>
              <a:rPr lang="tr-TR" sz="1600" dirty="0">
                <a:latin typeface="Times New Roman" pitchFamily="18" charset="0"/>
                <a:cs typeface="Times New Roman" pitchFamily="18" charset="0"/>
              </a:rPr>
              <a:t>, iç kontrol ve risk koordinatörü olarak görevlendireceği bir yardımcısının, yardımcısı yoksa hiyerarşik olarak kendisine en yakın kademedeki bir görevlinin koordinatörlüğünde, harcama birimindeki alt birim yöneticileri ve personelin katılımlarıyla, biriminde yürütülen faaliyet ve süreçleri olumsuz etkileyebilecek risklerin tespit edilmesini, değerlendirilmesini ve bu risklerin etki ve olasılıklarını azaltacak önlemlerin alınmasını sağlamak üzere hazırlanan birim risk kontrol eylem planını yürürlüğe koyar.</a:t>
            </a:r>
          </a:p>
          <a:p>
            <a:pPr>
              <a:lnSpc>
                <a:spcPct val="110000"/>
              </a:lnSpc>
            </a:pPr>
            <a:endParaRPr lang="tr-TR"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sp>
        <p:nvSpPr>
          <p:cNvPr id="3" name="2 İçerik Yer Tutucusu"/>
          <p:cNvSpPr>
            <a:spLocks noGrp="1"/>
          </p:cNvSpPr>
          <p:nvPr>
            <p:ph idx="1"/>
          </p:nvPr>
        </p:nvSpPr>
        <p:spPr>
          <a:xfrm>
            <a:off x="3044951" y="692696"/>
            <a:ext cx="6099049" cy="4824536"/>
          </a:xfrm>
        </p:spPr>
        <p:txBody>
          <a:bodyPr anchor="ctr">
            <a:normAutofit/>
          </a:bodyPr>
          <a:lstStyle/>
          <a:p>
            <a:r>
              <a:rPr lang="tr-TR" sz="2400" dirty="0">
                <a:latin typeface="Times New Roman" panose="02020603050405020304" pitchFamily="18" charset="0"/>
                <a:cs typeface="Times New Roman" panose="02020603050405020304" pitchFamily="18" charset="0"/>
              </a:rPr>
              <a:t>Bu süreçte </a:t>
            </a:r>
            <a:r>
              <a:rPr lang="tr-TR" sz="2400" b="1" dirty="0">
                <a:latin typeface="Times New Roman" panose="02020603050405020304" pitchFamily="18" charset="0"/>
                <a:cs typeface="Times New Roman" panose="02020603050405020304" pitchFamily="18" charset="0"/>
              </a:rPr>
              <a:t>harcama yetkilisi </a:t>
            </a:r>
            <a:r>
              <a:rPr lang="tr-TR" sz="2400" dirty="0">
                <a:latin typeface="Times New Roman" panose="02020603050405020304" pitchFamily="18" charset="0"/>
                <a:cs typeface="Times New Roman" panose="02020603050405020304" pitchFamily="18" charset="0"/>
              </a:rPr>
              <a:t>Aksaray Üniversitesi Birim Risk Eylem Planı Usul Ve Esaslarında belirlenen Birim Risk Eylem Planı şablonunu (EK-1)  kullanarak Haziran 2025 tarihine kadar  </a:t>
            </a:r>
            <a:r>
              <a:rPr lang="tr-TR" sz="2400" b="1" dirty="0">
                <a:latin typeface="Times New Roman" panose="02020603050405020304" pitchFamily="18" charset="0"/>
                <a:cs typeface="Times New Roman" panose="02020603050405020304" pitchFamily="18" charset="0"/>
              </a:rPr>
              <a:t>Birim Risk Eylem Planını hazırlar ve yürürlüğe koyar.</a:t>
            </a:r>
          </a:p>
          <a:p>
            <a:endParaRPr lang="tr-TR" dirty="0"/>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graphicFrame>
        <p:nvGraphicFramePr>
          <p:cNvPr id="5" name="2 İçerik Yer Tutucusu">
            <a:extLst>
              <a:ext uri="{FF2B5EF4-FFF2-40B4-BE49-F238E27FC236}">
                <a16:creationId xmlns:a16="http://schemas.microsoft.com/office/drawing/2014/main" id="{947A64FC-F864-E1F9-2DB5-921A944BC9D6}"/>
              </a:ext>
            </a:extLst>
          </p:cNvPr>
          <p:cNvGraphicFramePr>
            <a:graphicFrameLocks noGrp="1"/>
          </p:cNvGraphicFramePr>
          <p:nvPr>
            <p:ph idx="1"/>
            <p:extLst>
              <p:ext uri="{D42A27DB-BD31-4B8C-83A1-F6EECF244321}">
                <p14:modId xmlns:p14="http://schemas.microsoft.com/office/powerpoint/2010/main" val="3744142157"/>
              </p:ext>
            </p:extLst>
          </p:nvPr>
        </p:nvGraphicFramePr>
        <p:xfrm>
          <a:off x="685800" y="2532475"/>
          <a:ext cx="7772400" cy="3029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1" y="0"/>
            <a:ext cx="6099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951"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3044951" cy="1514475"/>
          </a:xfrm>
          <a:prstGeom prst="rect">
            <a:avLst/>
          </a:prstGeom>
        </p:spPr>
      </p:pic>
      <p:pic>
        <p:nvPicPr>
          <p:cNvPr id="15" name="Picture 14">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032794" y="5962903"/>
            <a:ext cx="1943100" cy="892925"/>
          </a:xfrm>
          <a:prstGeom prst="rect">
            <a:avLst/>
          </a:prstGeom>
        </p:spPr>
      </p:pic>
      <p:graphicFrame>
        <p:nvGraphicFramePr>
          <p:cNvPr id="5" name="2 İçerik Yer Tutucusu">
            <a:extLst>
              <a:ext uri="{FF2B5EF4-FFF2-40B4-BE49-F238E27FC236}">
                <a16:creationId xmlns:a16="http://schemas.microsoft.com/office/drawing/2014/main" id="{C958D8FF-726A-C354-FB15-271A9C7942B6}"/>
              </a:ext>
            </a:extLst>
          </p:cNvPr>
          <p:cNvGraphicFramePr>
            <a:graphicFrameLocks noGrp="1"/>
          </p:cNvGraphicFramePr>
          <p:nvPr>
            <p:ph idx="1"/>
            <p:extLst>
              <p:ext uri="{D42A27DB-BD31-4B8C-83A1-F6EECF244321}">
                <p14:modId xmlns:p14="http://schemas.microsoft.com/office/powerpoint/2010/main" val="2018388406"/>
              </p:ext>
            </p:extLst>
          </p:nvPr>
        </p:nvGraphicFramePr>
        <p:xfrm>
          <a:off x="3445668" y="889000"/>
          <a:ext cx="5012532"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22" name="Picture 2">
            <a:extLst>
              <a:ext uri="{FF2B5EF4-FFF2-40B4-BE49-F238E27FC236}">
                <a16:creationId xmlns:a16="http://schemas.microsoft.com/office/drawing/2014/main" id="{9A0F0AC6-A89F-416B-9FA4-48E664065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218D7DD0-110F-43F3-A7E4-B51873CBF1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26" name="Rectangle 25">
            <a:extLst>
              <a:ext uri="{FF2B5EF4-FFF2-40B4-BE49-F238E27FC236}">
                <a16:creationId xmlns:a16="http://schemas.microsoft.com/office/drawing/2014/main" id="{44F95DE6-BC61-4DB8-97B8-E32959EA0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48D9C176-456B-4F71-AB87-9D14B8B3D1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print">
            <a:extLst>
              <a:ext uri="{28A0092B-C50C-407E-A947-70E740481C1C}">
                <a14:useLocalDpi xmlns:a14="http://schemas.microsoft.com/office/drawing/2010/main" val="0"/>
              </a:ext>
            </a:extLst>
          </a:blip>
          <a:srcRect l="46466" t="75007" r="30510"/>
          <a:stretch/>
        </p:blipFill>
        <p:spPr>
          <a:xfrm>
            <a:off x="0" y="138157"/>
            <a:ext cx="1284047" cy="1045389"/>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30" name="Picture 29">
            <a:extLst>
              <a:ext uri="{FF2B5EF4-FFF2-40B4-BE49-F238E27FC236}">
                <a16:creationId xmlns:a16="http://schemas.microsoft.com/office/drawing/2014/main" id="{CFF97C55-868F-4FDD-BD3C-D2F191796F4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55183" t="89413" r="18746"/>
          <a:stretch/>
        </p:blipFill>
        <p:spPr>
          <a:xfrm>
            <a:off x="6303423" y="0"/>
            <a:ext cx="1942267" cy="591546"/>
          </a:xfrm>
          <a:prstGeom prst="rect">
            <a:avLst/>
          </a:prstGeom>
        </p:spPr>
      </p:pic>
      <p:pic>
        <p:nvPicPr>
          <p:cNvPr id="32" name="Picture 31">
            <a:extLst>
              <a:ext uri="{FF2B5EF4-FFF2-40B4-BE49-F238E27FC236}">
                <a16:creationId xmlns:a16="http://schemas.microsoft.com/office/drawing/2014/main" id="{69722FB9-EA01-42A6-96B2-185F5CC120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cstate="print">
            <a:extLst>
              <a:ext uri="{28A0092B-C50C-407E-A947-70E740481C1C}">
                <a14:useLocalDpi xmlns:a14="http://schemas.microsoft.com/office/drawing/2010/main" val="0"/>
              </a:ext>
            </a:extLst>
          </a:blip>
          <a:srcRect l="73623" t="43915" r="1" b="10213"/>
          <a:stretch/>
        </p:blipFill>
        <p:spPr>
          <a:xfrm>
            <a:off x="7853299" y="183232"/>
            <a:ext cx="1290701" cy="1683522"/>
          </a:xfrm>
          <a:prstGeom prst="rect">
            <a:avLst/>
          </a:prstGeom>
        </p:spPr>
      </p:pic>
      <p:sp>
        <p:nvSpPr>
          <p:cNvPr id="2" name="1 Dikdörtgen"/>
          <p:cNvSpPr/>
          <p:nvPr/>
        </p:nvSpPr>
        <p:spPr>
          <a:xfrm>
            <a:off x="179512" y="980728"/>
            <a:ext cx="8395240" cy="5184576"/>
          </a:xfrm>
          <a:prstGeom prst="rect">
            <a:avLst/>
          </a:prstGeom>
        </p:spPr>
        <p:txBody>
          <a:bodyPr vert="horz" lIns="91440" tIns="45720" rIns="91440" bIns="45720" rtlCol="0">
            <a:noAutofit/>
          </a:bodyPr>
          <a:lstStyle/>
          <a:p>
            <a:pPr lvl="0" indent="-228600" algn="just" defTabSz="914400">
              <a:lnSpc>
                <a:spcPct val="120000"/>
              </a:lnSpc>
              <a:spcAft>
                <a:spcPts val="600"/>
              </a:spcAft>
              <a:buClr>
                <a:schemeClr val="tx1"/>
              </a:buClr>
              <a:buFont typeface="Arial" panose="020B0604020202020204" pitchFamily="34" charset="0"/>
              <a:buChar char="•"/>
            </a:pPr>
            <a:r>
              <a:rPr lang="en-US" sz="2400" cap="all" dirty="0"/>
              <a:t>Harcama </a:t>
            </a:r>
            <a:r>
              <a:rPr lang="en-US" sz="2400" cap="all" dirty="0" err="1"/>
              <a:t>birim</a:t>
            </a:r>
            <a:r>
              <a:rPr lang="en-US" sz="2400" cap="all" dirty="0"/>
              <a:t> </a:t>
            </a:r>
            <a:r>
              <a:rPr lang="en-US" sz="2400" cap="all" dirty="0" err="1"/>
              <a:t>yöneticileri</a:t>
            </a:r>
            <a:r>
              <a:rPr lang="en-US" sz="2400" cap="all" dirty="0"/>
              <a:t> risk </a:t>
            </a:r>
            <a:r>
              <a:rPr lang="en-US" sz="2400" cap="all" dirty="0" err="1"/>
              <a:t>yönetiminin</a:t>
            </a:r>
            <a:r>
              <a:rPr lang="en-US" sz="2400" cap="all" dirty="0"/>
              <a:t> </a:t>
            </a:r>
            <a:r>
              <a:rPr lang="en-US" sz="2400" cap="all" dirty="0" err="1"/>
              <a:t>etk</a:t>
            </a:r>
            <a:r>
              <a:rPr lang="tr-TR" sz="2400" cap="all" dirty="0"/>
              <a:t>i</a:t>
            </a:r>
            <a:r>
              <a:rPr lang="en-US" sz="2400" cap="all" dirty="0" err="1"/>
              <a:t>nl</a:t>
            </a:r>
            <a:r>
              <a:rPr lang="tr-TR" sz="2400" cap="all" dirty="0"/>
              <a:t>iğin</a:t>
            </a:r>
            <a:r>
              <a:rPr lang="en-US" sz="2400" cap="all" dirty="0"/>
              <a:t>den, </a:t>
            </a:r>
            <a:r>
              <a:rPr lang="en-US" sz="2400" cap="all" dirty="0" err="1"/>
              <a:t>sürece</a:t>
            </a:r>
            <a:r>
              <a:rPr lang="en-US" sz="2400" cap="all" dirty="0"/>
              <a:t> </a:t>
            </a:r>
            <a:r>
              <a:rPr lang="en-US" sz="2400" cap="all" dirty="0" err="1"/>
              <a:t>ilişkin</a:t>
            </a:r>
            <a:r>
              <a:rPr lang="en-US" sz="2400" cap="all" dirty="0"/>
              <a:t> </a:t>
            </a:r>
            <a:r>
              <a:rPr lang="en-US" sz="2400" cap="all" dirty="0" err="1"/>
              <a:t>değerlendirmeleri</a:t>
            </a:r>
            <a:r>
              <a:rPr lang="en-US" sz="2400" cap="all" dirty="0"/>
              <a:t> </a:t>
            </a:r>
            <a:r>
              <a:rPr lang="en-US" sz="2400" cap="all" dirty="0" err="1"/>
              <a:t>yapmaktan</a:t>
            </a:r>
            <a:r>
              <a:rPr lang="en-US" sz="2400" cap="all" dirty="0"/>
              <a:t> </a:t>
            </a:r>
            <a:r>
              <a:rPr lang="en-US" sz="2400" cap="all" dirty="0" err="1"/>
              <a:t>ve</a:t>
            </a:r>
            <a:r>
              <a:rPr lang="en-US" sz="2400" cap="all" dirty="0"/>
              <a:t> </a:t>
            </a:r>
            <a:r>
              <a:rPr lang="en-US" sz="2400" cap="all" dirty="0" err="1"/>
              <a:t>gerekli</a:t>
            </a:r>
            <a:r>
              <a:rPr lang="en-US" sz="2400" cap="all" dirty="0"/>
              <a:t> </a:t>
            </a:r>
            <a:r>
              <a:rPr lang="en-US" sz="2400" cap="all" dirty="0" err="1"/>
              <a:t>durumlarda</a:t>
            </a:r>
            <a:r>
              <a:rPr lang="en-US" sz="2400" cap="all" dirty="0"/>
              <a:t> </a:t>
            </a:r>
            <a:r>
              <a:rPr lang="en-US" sz="2400" cap="all" dirty="0" err="1"/>
              <a:t>düzeltici</a:t>
            </a:r>
            <a:r>
              <a:rPr lang="en-US" sz="2400" cap="all" dirty="0"/>
              <a:t> </a:t>
            </a:r>
            <a:r>
              <a:rPr lang="en-US" sz="2400" cap="all" dirty="0" err="1"/>
              <a:t>önlemler</a:t>
            </a:r>
            <a:r>
              <a:rPr lang="en-US" sz="2400" cap="all" dirty="0"/>
              <a:t> </a:t>
            </a:r>
            <a:r>
              <a:rPr lang="en-US" sz="2400" cap="all" dirty="0" err="1"/>
              <a:t>almaktan</a:t>
            </a:r>
            <a:r>
              <a:rPr lang="en-US" sz="2400" cap="all" dirty="0"/>
              <a:t> </a:t>
            </a:r>
            <a:r>
              <a:rPr lang="en-US" sz="2400" cap="all" dirty="0" err="1"/>
              <a:t>birinci</a:t>
            </a:r>
            <a:r>
              <a:rPr lang="en-US" sz="2400" cap="all" dirty="0"/>
              <a:t> </a:t>
            </a:r>
            <a:r>
              <a:rPr lang="en-US" sz="2400" cap="all" dirty="0" err="1"/>
              <a:t>derecede</a:t>
            </a:r>
            <a:r>
              <a:rPr lang="en-US" sz="2400" cap="all" dirty="0"/>
              <a:t> </a:t>
            </a:r>
            <a:r>
              <a:rPr lang="en-US" sz="2400" cap="all" dirty="0" err="1"/>
              <a:t>sorumludur</a:t>
            </a:r>
            <a:r>
              <a:rPr lang="en-US" sz="2400" cap="all" dirty="0"/>
              <a:t>.</a:t>
            </a:r>
          </a:p>
          <a:p>
            <a:pPr lvl="0" indent="-228600" defTabSz="914400">
              <a:lnSpc>
                <a:spcPct val="120000"/>
              </a:lnSpc>
              <a:spcAft>
                <a:spcPts val="600"/>
              </a:spcAft>
              <a:buClr>
                <a:schemeClr val="tx1"/>
              </a:buClr>
              <a:buFont typeface="Arial" panose="020B0604020202020204" pitchFamily="34" charset="0"/>
              <a:buChar char="•"/>
            </a:pPr>
            <a:endParaRPr lang="en-US" sz="2400" cap="all" dirty="0"/>
          </a:p>
          <a:p>
            <a:pPr lvl="0" indent="-228600" defTabSz="914400">
              <a:lnSpc>
                <a:spcPct val="120000"/>
              </a:lnSpc>
              <a:spcAft>
                <a:spcPts val="600"/>
              </a:spcAft>
              <a:buClr>
                <a:schemeClr val="tx1"/>
              </a:buClr>
              <a:buFont typeface="Arial" panose="020B0604020202020204" pitchFamily="34" charset="0"/>
              <a:buChar char="•"/>
            </a:pPr>
            <a:endParaRPr lang="en-US" sz="2400" cap="all" dirty="0"/>
          </a:p>
          <a:p>
            <a:pPr indent="-228600" algn="just" defTabSz="914400">
              <a:lnSpc>
                <a:spcPct val="120000"/>
              </a:lnSpc>
              <a:spcAft>
                <a:spcPts val="600"/>
              </a:spcAft>
              <a:buClr>
                <a:schemeClr val="tx1"/>
              </a:buClr>
              <a:buFont typeface="Arial" panose="020B0604020202020204" pitchFamily="34" charset="0"/>
              <a:buChar char="•"/>
            </a:pPr>
            <a:r>
              <a:rPr lang="en-US" sz="2400" cap="all" dirty="0"/>
              <a:t>Sürecin </a:t>
            </a:r>
            <a:r>
              <a:rPr lang="en-US" sz="2400" cap="all" dirty="0" err="1"/>
              <a:t>denet</a:t>
            </a:r>
            <a:r>
              <a:rPr lang="tr-TR" sz="2400" cap="all" dirty="0"/>
              <a:t>imi</a:t>
            </a:r>
            <a:r>
              <a:rPr lang="en-US" sz="2400" cap="all" dirty="0"/>
              <a:t> </a:t>
            </a:r>
            <a:r>
              <a:rPr lang="en-US" sz="2400" cap="all" dirty="0" err="1"/>
              <a:t>Sayıştay</a:t>
            </a:r>
            <a:r>
              <a:rPr lang="en-US" sz="2400" cap="all" dirty="0"/>
              <a:t> </a:t>
            </a:r>
            <a:r>
              <a:rPr lang="en-US" sz="2400" cap="all" dirty="0" err="1"/>
              <a:t>Başkanlığı</a:t>
            </a:r>
            <a:r>
              <a:rPr lang="en-US" sz="2400" cap="all" dirty="0"/>
              <a:t>, Haz</a:t>
            </a:r>
            <a:r>
              <a:rPr lang="tr-TR" sz="2400" cap="all" dirty="0"/>
              <a:t>i</a:t>
            </a:r>
            <a:r>
              <a:rPr lang="en-US" sz="2400" cap="all" dirty="0"/>
              <a:t>ne </a:t>
            </a:r>
            <a:r>
              <a:rPr lang="en-US" sz="2400" cap="all" dirty="0" err="1"/>
              <a:t>ve</a:t>
            </a:r>
            <a:r>
              <a:rPr lang="en-US" sz="2400" cap="all" dirty="0"/>
              <a:t> Mal</a:t>
            </a:r>
            <a:r>
              <a:rPr lang="tr-TR" sz="2400" cap="all" dirty="0"/>
              <a:t>i</a:t>
            </a:r>
            <a:r>
              <a:rPr lang="en-US" sz="2400" cap="all" dirty="0"/>
              <a:t>ye Bakanlığı </a:t>
            </a:r>
            <a:r>
              <a:rPr lang="en-US" sz="2400" cap="all" dirty="0" err="1"/>
              <a:t>ve</a:t>
            </a:r>
            <a:r>
              <a:rPr lang="en-US" sz="2400" cap="all" dirty="0"/>
              <a:t> </a:t>
            </a:r>
            <a:r>
              <a:rPr lang="tr-TR" sz="2400" cap="all" dirty="0"/>
              <a:t>i</a:t>
            </a:r>
            <a:r>
              <a:rPr lang="en-US" sz="2400" cap="all" dirty="0"/>
              <a:t>ç </a:t>
            </a:r>
            <a:r>
              <a:rPr lang="en-US" sz="2400" cap="all" dirty="0" err="1"/>
              <a:t>denetçiler</a:t>
            </a:r>
            <a:r>
              <a:rPr lang="en-US" sz="2400" cap="all" dirty="0"/>
              <a:t> </a:t>
            </a:r>
            <a:r>
              <a:rPr lang="en-US" sz="2400" cap="all" dirty="0" err="1"/>
              <a:t>tarafından</a:t>
            </a:r>
            <a:r>
              <a:rPr lang="en-US" sz="2400" cap="all" dirty="0"/>
              <a:t> </a:t>
            </a:r>
            <a:r>
              <a:rPr lang="en-US" sz="2400" cap="all" dirty="0" err="1"/>
              <a:t>yürütüleceğ</a:t>
            </a:r>
            <a:r>
              <a:rPr lang="tr-TR" sz="2400" cap="all" dirty="0"/>
              <a:t>i</a:t>
            </a:r>
            <a:r>
              <a:rPr lang="en-US" sz="2400" cap="all" dirty="0" err="1"/>
              <a:t>nden</a:t>
            </a:r>
            <a:r>
              <a:rPr lang="en-US" sz="2400" cap="all" dirty="0"/>
              <a:t> </a:t>
            </a:r>
            <a:r>
              <a:rPr lang="en-US" sz="2400" cap="all" dirty="0" err="1"/>
              <a:t>sürece</a:t>
            </a:r>
            <a:r>
              <a:rPr lang="en-US" sz="2400" cap="all" dirty="0"/>
              <a:t> </a:t>
            </a:r>
            <a:r>
              <a:rPr lang="en-US" sz="2400" cap="all" dirty="0" err="1"/>
              <a:t>ilişkin</a:t>
            </a:r>
            <a:r>
              <a:rPr lang="en-US" sz="2400" cap="all" dirty="0"/>
              <a:t> her </a:t>
            </a:r>
            <a:r>
              <a:rPr lang="en-US" sz="2400" cap="all" dirty="0" err="1"/>
              <a:t>türlü</a:t>
            </a:r>
            <a:r>
              <a:rPr lang="en-US" sz="2400" cap="all" dirty="0"/>
              <a:t> form </a:t>
            </a:r>
            <a:r>
              <a:rPr lang="en-US" sz="2400" cap="all" dirty="0" err="1"/>
              <a:t>ve</a:t>
            </a:r>
            <a:r>
              <a:rPr lang="en-US" sz="2400" cap="all" dirty="0"/>
              <a:t> </a:t>
            </a:r>
            <a:r>
              <a:rPr lang="en-US" sz="2400" cap="all" dirty="0" err="1"/>
              <a:t>raporun</a:t>
            </a:r>
            <a:r>
              <a:rPr lang="en-US" sz="2400" cap="all" dirty="0"/>
              <a:t> </a:t>
            </a:r>
            <a:r>
              <a:rPr lang="en-US" sz="2400" cap="all" dirty="0" err="1"/>
              <a:t>ilgili</a:t>
            </a:r>
            <a:r>
              <a:rPr lang="en-US" sz="2400" cap="all" dirty="0"/>
              <a:t> </a:t>
            </a:r>
            <a:r>
              <a:rPr lang="en-US" sz="2400" cap="all" dirty="0" err="1"/>
              <a:t>birimler</a:t>
            </a:r>
            <a:r>
              <a:rPr lang="en-US" sz="2400" cap="all" dirty="0"/>
              <a:t> </a:t>
            </a:r>
            <a:r>
              <a:rPr lang="en-US" sz="2400" cap="all" dirty="0" err="1"/>
              <a:t>tarafından</a:t>
            </a:r>
            <a:r>
              <a:rPr lang="en-US" sz="2400" cap="all" dirty="0"/>
              <a:t> </a:t>
            </a:r>
            <a:r>
              <a:rPr lang="en-US" sz="2400" cap="all" dirty="0" err="1"/>
              <a:t>hazır</a:t>
            </a:r>
            <a:r>
              <a:rPr lang="en-US" sz="2400" cap="all" dirty="0"/>
              <a:t> </a:t>
            </a:r>
            <a:r>
              <a:rPr lang="en-US" sz="2400" cap="all" dirty="0" err="1"/>
              <a:t>halde</a:t>
            </a:r>
            <a:r>
              <a:rPr lang="en-US" sz="2400" cap="all" dirty="0"/>
              <a:t> </a:t>
            </a:r>
            <a:r>
              <a:rPr lang="en-US" sz="2400" cap="all" dirty="0" err="1"/>
              <a:t>bulundurulması</a:t>
            </a:r>
            <a:r>
              <a:rPr lang="en-US" sz="2400" cap="all" dirty="0"/>
              <a:t> </a:t>
            </a:r>
            <a:r>
              <a:rPr lang="en-US" sz="2400" cap="all" dirty="0" err="1"/>
              <a:t>gerekir</a:t>
            </a:r>
            <a:r>
              <a:rPr lang="tr-TR" sz="2400" cap="all" dirty="0"/>
              <a:t>. </a:t>
            </a:r>
            <a:endParaRPr lang="en-US" sz="2400" cap="all" dirty="0"/>
          </a:p>
        </p:txBody>
      </p:sp>
      <p:pic>
        <p:nvPicPr>
          <p:cNvPr id="34" name="Picture 33">
            <a:extLst>
              <a:ext uri="{FF2B5EF4-FFF2-40B4-BE49-F238E27FC236}">
                <a16:creationId xmlns:a16="http://schemas.microsoft.com/office/drawing/2014/main" id="{D2B4E49C-E7B4-4F6A-8B93-646A0E2411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print">
            <a:extLst>
              <a:ext uri="{28A0092B-C50C-407E-A947-70E740481C1C}">
                <a14:useLocalDpi xmlns:a14="http://schemas.microsoft.com/office/drawing/2010/main" val="0"/>
              </a:ext>
            </a:extLst>
          </a:blip>
          <a:srcRect l="91927" t="72411" b="10341"/>
          <a:stretch/>
        </p:blipFill>
        <p:spPr>
          <a:xfrm>
            <a:off x="8620892" y="2664767"/>
            <a:ext cx="476968" cy="764233"/>
          </a:xfrm>
          <a:custGeom>
            <a:avLst/>
            <a:gdLst>
              <a:gd name="connsiteX0" fmla="*/ 0 w 984308"/>
              <a:gd name="connsiteY0" fmla="*/ 0 h 1182847"/>
              <a:gd name="connsiteX1" fmla="*/ 984308 w 984308"/>
              <a:gd name="connsiteY1" fmla="*/ 0 h 1182847"/>
              <a:gd name="connsiteX2" fmla="*/ 984308 w 984308"/>
              <a:gd name="connsiteY2" fmla="*/ 1161661 h 1182847"/>
              <a:gd name="connsiteX3" fmla="*/ 966627 w 984308"/>
              <a:gd name="connsiteY3" fmla="*/ 1165915 h 1182847"/>
              <a:gd name="connsiteX4" fmla="*/ 787132 w 984308"/>
              <a:gd name="connsiteY4" fmla="*/ 1182847 h 1182847"/>
              <a:gd name="connsiteX5" fmla="*/ 48601 w 984308"/>
              <a:gd name="connsiteY5" fmla="*/ 815395 h 1182847"/>
              <a:gd name="connsiteX6" fmla="*/ 0 w 984308"/>
              <a:gd name="connsiteY6" fmla="*/ 731606 h 118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4308" h="1182847">
                <a:moveTo>
                  <a:pt x="0" y="0"/>
                </a:moveTo>
                <a:lnTo>
                  <a:pt x="984308" y="0"/>
                </a:lnTo>
                <a:lnTo>
                  <a:pt x="984308" y="1161661"/>
                </a:lnTo>
                <a:lnTo>
                  <a:pt x="966627" y="1165915"/>
                </a:lnTo>
                <a:cubicBezTo>
                  <a:pt x="908648" y="1177017"/>
                  <a:pt x="848618" y="1182847"/>
                  <a:pt x="787132" y="1182847"/>
                </a:cubicBezTo>
                <a:cubicBezTo>
                  <a:pt x="479703" y="1182847"/>
                  <a:pt x="208655" y="1037089"/>
                  <a:pt x="48601" y="815395"/>
                </a:cubicBezTo>
                <a:lnTo>
                  <a:pt x="0" y="731606"/>
                </a:lnTo>
                <a:close/>
              </a:path>
            </a:pathLst>
          </a:custGeom>
        </p:spPr>
      </p:pic>
      <p:pic>
        <p:nvPicPr>
          <p:cNvPr id="36" name="Picture 35">
            <a:extLst>
              <a:ext uri="{FF2B5EF4-FFF2-40B4-BE49-F238E27FC236}">
                <a16:creationId xmlns:a16="http://schemas.microsoft.com/office/drawing/2014/main" id="{46528FBF-1727-4546-8131-BA22ED8B54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l="65973" t="81531" r="19879"/>
          <a:stretch/>
        </p:blipFill>
        <p:spPr>
          <a:xfrm>
            <a:off x="6665719" y="5982056"/>
            <a:ext cx="894605" cy="875944"/>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9A0F0AC6-A89F-416B-9FA4-48E664065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31AA009-40AD-4098-8AE7-680CA35C6E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1" name="Rectangle 10">
            <a:extLst>
              <a:ext uri="{FF2B5EF4-FFF2-40B4-BE49-F238E27FC236}">
                <a16:creationId xmlns:a16="http://schemas.microsoft.com/office/drawing/2014/main" id="{4E50CAEE-CAC0-4F18-9593-F09A3338C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D2DA77D5-12C4-446D-AC72-A514960A55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3623" t="43915" r="1" b="10213"/>
          <a:stretch/>
        </p:blipFill>
        <p:spPr>
          <a:xfrm>
            <a:off x="6149767" y="290557"/>
            <a:ext cx="2994233" cy="3905520"/>
          </a:xfrm>
          <a:prstGeom prst="rect">
            <a:avLst/>
          </a:prstGeom>
        </p:spPr>
      </p:pic>
      <p:pic>
        <p:nvPicPr>
          <p:cNvPr id="15" name="Picture 14">
            <a:extLst>
              <a:ext uri="{FF2B5EF4-FFF2-40B4-BE49-F238E27FC236}">
                <a16:creationId xmlns:a16="http://schemas.microsoft.com/office/drawing/2014/main" id="{19E04E4F-6B32-4651-ACE0-DACABF1FC2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450" t="1120" r="54326" b="73832"/>
          <a:stretch/>
        </p:blipFill>
        <p:spPr>
          <a:xfrm>
            <a:off x="3435997" y="0"/>
            <a:ext cx="5071806" cy="2867764"/>
          </a:xfrm>
          <a:prstGeom prst="rect">
            <a:avLst/>
          </a:prstGeom>
        </p:spPr>
      </p:pic>
      <p:sp>
        <p:nvSpPr>
          <p:cNvPr id="2" name="Başlık 1">
            <a:extLst>
              <a:ext uri="{FF2B5EF4-FFF2-40B4-BE49-F238E27FC236}">
                <a16:creationId xmlns:a16="http://schemas.microsoft.com/office/drawing/2014/main" id="{FC57036B-5034-21B4-6A09-A3A67FDEF5C8}"/>
              </a:ext>
            </a:extLst>
          </p:cNvPr>
          <p:cNvSpPr>
            <a:spLocks noGrp="1"/>
          </p:cNvSpPr>
          <p:nvPr>
            <p:ph type="title"/>
          </p:nvPr>
        </p:nvSpPr>
        <p:spPr>
          <a:xfrm>
            <a:off x="965199" y="2213361"/>
            <a:ext cx="4685791" cy="2204815"/>
          </a:xfrm>
        </p:spPr>
        <p:txBody>
          <a:bodyPr vert="horz" lIns="91440" tIns="45720" rIns="91440" bIns="45720" rtlCol="0" anchor="b">
            <a:normAutofit/>
          </a:bodyPr>
          <a:lstStyle/>
          <a:p>
            <a:pPr algn="l"/>
            <a:r>
              <a:rPr lang="en-US" sz="3400" dirty="0"/>
              <a:t>İlg</a:t>
            </a:r>
            <a:r>
              <a:rPr lang="tr-TR" sz="3400" dirty="0"/>
              <a:t>i</a:t>
            </a:r>
            <a:r>
              <a:rPr lang="en-US" sz="3400" dirty="0"/>
              <a:t>n</a:t>
            </a:r>
            <a:r>
              <a:rPr lang="tr-TR" sz="3400" dirty="0"/>
              <a:t>i</a:t>
            </a:r>
            <a:r>
              <a:rPr lang="en-US" sz="3400" dirty="0"/>
              <a:t>z </a:t>
            </a:r>
            <a:r>
              <a:rPr lang="tr-TR" sz="3400" dirty="0"/>
              <a:t>i</a:t>
            </a:r>
            <a:r>
              <a:rPr lang="en-US" sz="3400" dirty="0"/>
              <a:t>ç</a:t>
            </a:r>
            <a:r>
              <a:rPr lang="tr-TR" sz="3400" dirty="0"/>
              <a:t>i</a:t>
            </a:r>
            <a:r>
              <a:rPr lang="en-US" sz="3400" dirty="0"/>
              <a:t>n Teşekkürler</a:t>
            </a:r>
            <a:r>
              <a:rPr lang="tr-TR" sz="3400" dirty="0"/>
              <a:t>...</a:t>
            </a:r>
            <a:r>
              <a:rPr lang="en-US" sz="3400" dirty="0"/>
              <a:t> </a:t>
            </a:r>
            <a:br>
              <a:rPr lang="en-US" sz="3400" dirty="0"/>
            </a:br>
            <a:r>
              <a:rPr lang="en-US" sz="3400" dirty="0"/>
              <a:t>mal</a:t>
            </a:r>
            <a:r>
              <a:rPr lang="tr-TR" sz="3400" dirty="0"/>
              <a:t>i</a:t>
            </a:r>
            <a:r>
              <a:rPr lang="en-US" sz="3400" dirty="0"/>
              <a:t> h</a:t>
            </a:r>
            <a:r>
              <a:rPr lang="tr-TR" sz="3400" dirty="0"/>
              <a:t>i</a:t>
            </a:r>
            <a:r>
              <a:rPr lang="en-US" sz="3400" dirty="0"/>
              <a:t>zmetler uzmanı</a:t>
            </a:r>
            <a:br>
              <a:rPr lang="en-US" sz="3400" dirty="0"/>
            </a:br>
            <a:r>
              <a:rPr lang="en-US" sz="3400" dirty="0"/>
              <a:t>nac</a:t>
            </a:r>
            <a:r>
              <a:rPr lang="tr-TR" sz="3400" dirty="0"/>
              <a:t>i</a:t>
            </a:r>
            <a:r>
              <a:rPr lang="en-US" sz="3400" dirty="0"/>
              <a:t>ye aydem</a:t>
            </a:r>
            <a:r>
              <a:rPr lang="tr-TR" sz="3400" dirty="0"/>
              <a:t>i</a:t>
            </a:r>
            <a:r>
              <a:rPr lang="en-US" sz="3400" dirty="0"/>
              <a:t>r </a:t>
            </a:r>
          </a:p>
        </p:txBody>
      </p:sp>
      <p:pic>
        <p:nvPicPr>
          <p:cNvPr id="17" name="Picture 16">
            <a:extLst>
              <a:ext uri="{FF2B5EF4-FFF2-40B4-BE49-F238E27FC236}">
                <a16:creationId xmlns:a16="http://schemas.microsoft.com/office/drawing/2014/main" id="{13D4F2B0-7771-46FC-9763-240E8F55F14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65973" t="81531" r="19879"/>
          <a:stretch/>
        </p:blipFill>
        <p:spPr>
          <a:xfrm>
            <a:off x="7684805" y="5429242"/>
            <a:ext cx="1459195" cy="1428758"/>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pic>
        <p:nvPicPr>
          <p:cNvPr id="19" name="Picture 18">
            <a:extLst>
              <a:ext uri="{FF2B5EF4-FFF2-40B4-BE49-F238E27FC236}">
                <a16:creationId xmlns:a16="http://schemas.microsoft.com/office/drawing/2014/main" id="{6164F387-6750-4AFF-8A10-65C64D31EC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46466" t="75007" r="30510"/>
          <a:stretch/>
        </p:blipFill>
        <p:spPr>
          <a:xfrm>
            <a:off x="7346744" y="4064996"/>
            <a:ext cx="2037502" cy="1658803"/>
          </a:xfrm>
          <a:custGeom>
            <a:avLst/>
            <a:gdLst>
              <a:gd name="connsiteX0" fmla="*/ 2051608 w 4103216"/>
              <a:gd name="connsiteY0" fmla="*/ 0 h 1714050"/>
              <a:gd name="connsiteX1" fmla="*/ 4103216 w 4103216"/>
              <a:gd name="connsiteY1" fmla="*/ 1266738 h 1714050"/>
              <a:gd name="connsiteX2" fmla="*/ 4010980 w 4103216"/>
              <a:gd name="connsiteY2" fmla="*/ 1643427 h 1714050"/>
              <a:gd name="connsiteX3" fmla="*/ 3969116 w 4103216"/>
              <a:gd name="connsiteY3" fmla="*/ 1714050 h 1714050"/>
              <a:gd name="connsiteX4" fmla="*/ 134100 w 4103216"/>
              <a:gd name="connsiteY4" fmla="*/ 1714050 h 1714050"/>
              <a:gd name="connsiteX5" fmla="*/ 92237 w 4103216"/>
              <a:gd name="connsiteY5" fmla="*/ 1643427 h 1714050"/>
              <a:gd name="connsiteX6" fmla="*/ 0 w 4103216"/>
              <a:gd name="connsiteY6" fmla="*/ 1266738 h 1714050"/>
              <a:gd name="connsiteX7" fmla="*/ 2051608 w 4103216"/>
              <a:gd name="connsiteY7" fmla="*/ 0 h 17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3216" h="1714050">
                <a:moveTo>
                  <a:pt x="2051608" y="0"/>
                </a:moveTo>
                <a:cubicBezTo>
                  <a:pt x="3184680" y="0"/>
                  <a:pt x="4103216" y="567138"/>
                  <a:pt x="4103216" y="1266738"/>
                </a:cubicBezTo>
                <a:cubicBezTo>
                  <a:pt x="4103216" y="1397913"/>
                  <a:pt x="4070924" y="1524431"/>
                  <a:pt x="4010980" y="1643427"/>
                </a:cubicBezTo>
                <a:lnTo>
                  <a:pt x="3969116" y="1714050"/>
                </a:lnTo>
                <a:lnTo>
                  <a:pt x="134100" y="1714050"/>
                </a:lnTo>
                <a:lnTo>
                  <a:pt x="92237" y="1643427"/>
                </a:lnTo>
                <a:cubicBezTo>
                  <a:pt x="32293" y="1524431"/>
                  <a:pt x="0" y="1397913"/>
                  <a:pt x="0" y="1266738"/>
                </a:cubicBezTo>
                <a:cubicBezTo>
                  <a:pt x="0" y="567138"/>
                  <a:pt x="918536" y="0"/>
                  <a:pt x="2051608" y="0"/>
                </a:cubicBezTo>
                <a:close/>
              </a:path>
            </a:pathLst>
          </a:custGeom>
        </p:spPr>
      </p:pic>
    </p:spTree>
    <p:extLst>
      <p:ext uri="{BB962C8B-B14F-4D97-AF65-F5344CB8AC3E}">
        <p14:creationId xmlns:p14="http://schemas.microsoft.com/office/powerpoint/2010/main" val="359054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Damla">
  <a:themeElements>
    <a:clrScheme name="Daml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am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TM04033925[[fn=Damla]]</Template>
  <TotalTime>143</TotalTime>
  <Words>1013</Words>
  <Application>Microsoft Office PowerPoint</Application>
  <PresentationFormat>Ekran Gösterisi (4:3)</PresentationFormat>
  <Paragraphs>78</Paragraphs>
  <Slides>28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28</vt:i4>
      </vt:variant>
    </vt:vector>
  </HeadingPairs>
  <TitlesOfParts>
    <vt:vector size="32" baseType="lpstr">
      <vt:lpstr>Arial</vt:lpstr>
      <vt:lpstr>Times New Roman</vt:lpstr>
      <vt:lpstr>Tw Cen MT</vt:lpstr>
      <vt:lpstr>Damla</vt:lpstr>
      <vt:lpstr>PowerPoint Sunusu</vt:lpstr>
      <vt:lpstr>KAPSAM </vt:lpstr>
      <vt:lpstr>Risklerin Yönetimi için Yasal Dayanak</vt:lpstr>
      <vt:lpstr>Risk Nedir?</vt:lpstr>
      <vt:lpstr>RİSK YÖNETİMİ NEDİR? </vt:lpstr>
      <vt:lpstr>RİSK YÖNETİMİNİN AMACI </vt:lpstr>
      <vt:lpstr>PowerPoint Sunusu</vt:lpstr>
      <vt:lpstr>PowerPoint Sunusu</vt:lpstr>
      <vt:lpstr>Risk İletişimi Rol ve Sorumluluklar</vt:lpstr>
      <vt:lpstr> </vt:lpstr>
      <vt:lpstr>Risklerin Stratejik Planla İlişkisinin Kurulması</vt:lpstr>
      <vt:lpstr>PowerPoint Sunusu</vt:lpstr>
      <vt:lpstr>PowerPoint Sunusu</vt:lpstr>
      <vt:lpstr>Stratejik Risklerin Yönetim Süreci Risklerin ETKİ OLASILIKLARININ BELİRLENMESİ</vt:lpstr>
      <vt:lpstr>PowerPoint Sunusu</vt:lpstr>
      <vt:lpstr>ETKİ SEVİYELERİ</vt:lpstr>
      <vt:lpstr>OLASILIK SEVİYELERİ</vt:lpstr>
      <vt:lpstr>DOĞAL RİSK SEVİYESİNİN HESAPLANMASI</vt:lpstr>
      <vt:lpstr>DOĞAL RİSK SEVİYELERİ</vt:lpstr>
      <vt:lpstr>PowerPoint Sunusu</vt:lpstr>
      <vt:lpstr>PowerPoint Sunusu</vt:lpstr>
      <vt:lpstr>Faaliyet Risklerinin Yönetim Süreci</vt:lpstr>
      <vt:lpstr>PowerPoint Sunusu</vt:lpstr>
      <vt:lpstr>PowerPoint Sunusu</vt:lpstr>
      <vt:lpstr>PowerPoint Sunusu</vt:lpstr>
      <vt:lpstr>PowerPoint Sunusu</vt:lpstr>
      <vt:lpstr>PowerPoint Sunusu</vt:lpstr>
      <vt:lpstr>İlginiz için Teşekkürler...  mali hizmetler uzmanı naciye aydemir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PC</dc:creator>
  <cp:lastModifiedBy>Naciye Aydemir</cp:lastModifiedBy>
  <cp:revision>69</cp:revision>
  <dcterms:created xsi:type="dcterms:W3CDTF">2025-05-02T07:13:13Z</dcterms:created>
  <dcterms:modified xsi:type="dcterms:W3CDTF">2025-05-06T18:19:26Z</dcterms:modified>
</cp:coreProperties>
</file>